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Garamond" panose="02020404030301010803" pitchFamily="18"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Light"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08" y="4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438167189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9438167189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d28ffbe46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d28ffbe4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Carrie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438167189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9438167189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d28ffbe46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d28ffbe46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9438167189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943816718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here by 3:55</a:t>
            </a:r>
            <a:endParaRPr/>
          </a:p>
          <a:p>
            <a:pPr marL="0" lvl="0" indent="0" algn="l" rtl="0">
              <a:spcBef>
                <a:spcPts val="0"/>
              </a:spcBef>
              <a:spcAft>
                <a:spcPts val="0"/>
              </a:spcAft>
              <a:buNone/>
            </a:pPr>
            <a:r>
              <a:rPr lang="en"/>
              <a:t>Carrie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be3714a671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be3714a671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be3714a671_2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be3714a671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438167189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9438167189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be3714a671_2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be3714a671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be3714a671_2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be3714a671_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438167189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438167189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Spend 5 min </a:t>
            </a:r>
            <a:endParaRPr/>
          </a:p>
          <a:p>
            <a:pPr marL="0" lvl="0" indent="0" algn="l" rtl="0">
              <a:spcBef>
                <a:spcPts val="0"/>
              </a:spcBef>
              <a:spcAft>
                <a:spcPts val="0"/>
              </a:spcAft>
              <a:buNone/>
            </a:pPr>
            <a:r>
              <a:rPr lang="en"/>
              <a:t>Lauren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be3714a671_2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be3714a671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be3714a671_2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be3714a671_2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be3714a671_2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be3714a671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be3714a671_2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be3714a671_2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5c9d9f2a54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5c9d9f2a5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c9d9f2a54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c9d9f2a5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c9d9f2a54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c9d9f2a5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9438167189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9438167189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5c9d9f2a5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5c9d9f2a5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9438167189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943816718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9438167189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9438167189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a:t>
            </a:r>
            <a:endParaRPr/>
          </a:p>
          <a:p>
            <a:pPr marL="0" lvl="0" indent="0" algn="l" rtl="0">
              <a:spcBef>
                <a:spcPts val="0"/>
              </a:spcBef>
              <a:spcAft>
                <a:spcPts val="0"/>
              </a:spcAft>
              <a:buNone/>
            </a:pPr>
            <a:r>
              <a:rPr lang="en"/>
              <a:t>CoPs mitigate or eliminate many of our own institutional barriers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9438167189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9438167189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9052d3085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9052d3085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be3714a671_2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be3714a671_2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be3714a671_2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be3714a671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d28ffbe4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d28ffbe4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be3714a67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be3714a67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Lauren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be3714a671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be3714a671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be3714a671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be3714a67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c9d9f2a5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c9d9f2a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c9d9f2a5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c9d9f2a5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061250"/>
            <a:ext cx="8520600" cy="2889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BF2E1A"/>
              </a:buClr>
              <a:buSzPts val="2800"/>
              <a:buChar char="●"/>
              <a:defRPr sz="2000">
                <a:latin typeface="Calibri"/>
                <a:ea typeface="Calibri"/>
                <a:cs typeface="Calibri"/>
                <a:sym typeface="Calibri"/>
              </a:defRPr>
            </a:lvl1pPr>
            <a:lvl2pPr lvl="1" rtl="0">
              <a:spcBef>
                <a:spcPts val="0"/>
              </a:spcBef>
              <a:spcAft>
                <a:spcPts val="0"/>
              </a:spcAft>
              <a:buSzPts val="2800"/>
              <a:buChar char="○"/>
              <a:defRPr sz="2000">
                <a:solidFill>
                  <a:schemeClr val="dk1"/>
                </a:solidFill>
                <a:latin typeface="Calibri"/>
                <a:ea typeface="Calibri"/>
                <a:cs typeface="Calibri"/>
                <a:sym typeface="Calibri"/>
              </a:defRPr>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teams.microsoft.com/l/team/19%3a_iggD6aL_HiJlTuoCuxVSbBHjP1GiB63rhKhvH583jE1%40thread.tacv2/conversations?groupId=9358cd7c-97e7-4e8e-8c69-a88a6a21a9a4&amp;tenantId=5fbf5385-e264-415f-8989-a6bdac9eadd3"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hyperlink" Target="http://www.youtube.com/watch?v=uSY9Ix-7wF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communityofpractice.ca/wp-content/uploads/2016/02/sample-plan-for-a-one-year-community-of-practice.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mmunityofpractice.ca/wp-content/uploads/2016/02/facilitator.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mmunityofpractice.ca/wp-content/uploads/2016/02/sample-data-collection-plan.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forms.office.com/r/j0JVfphaJC" TargetMode="External"/><Relationship Id="rId4" Type="http://schemas.openxmlformats.org/officeDocument/2006/relationships/hyperlink" Target="https://forms.office.com/r/hki8gvB02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hyperlink" Target="http://www.youtube.com/watch?v=cfu1p8t-3g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hyperlink" Target="http://www.youtube.com/watch?v=cfu1p8t-3g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hyperlink" Target="http://www.youtube.com/watch?v=cfu1p8t-3g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lspringer@msjc.edu" TargetMode="External"/><Relationship Id="rId4" Type="http://schemas.openxmlformats.org/officeDocument/2006/relationships/hyperlink" Target="mailto:cconsalvi@msjc.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hbswk.hbs.edu/archive/2855.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0" y="2476725"/>
            <a:ext cx="9144000" cy="15288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4400">
                <a:solidFill>
                  <a:srgbClr val="BF2E1A"/>
                </a:solidFill>
                <a:latin typeface="Garamond"/>
                <a:ea typeface="Garamond"/>
                <a:cs typeface="Garamond"/>
                <a:sym typeface="Garamond"/>
              </a:rPr>
              <a:t>Communities of Practice (CoP)</a:t>
            </a:r>
            <a:endParaRPr sz="4400">
              <a:solidFill>
                <a:srgbClr val="BF2E1A"/>
              </a:solidFill>
              <a:latin typeface="Garamond"/>
              <a:ea typeface="Garamond"/>
              <a:cs typeface="Garamond"/>
              <a:sym typeface="Garamond"/>
            </a:endParaRPr>
          </a:p>
          <a:p>
            <a:pPr marL="0" lvl="0" indent="0" algn="ctr" rtl="0">
              <a:spcBef>
                <a:spcPts val="0"/>
              </a:spcBef>
              <a:spcAft>
                <a:spcPts val="0"/>
              </a:spcAft>
              <a:buNone/>
            </a:pPr>
            <a:r>
              <a:rPr lang="en" sz="3000">
                <a:solidFill>
                  <a:schemeClr val="dk1"/>
                </a:solidFill>
                <a:latin typeface="Garamond"/>
                <a:ea typeface="Garamond"/>
                <a:cs typeface="Garamond"/>
                <a:sym typeface="Garamond"/>
              </a:rPr>
              <a:t>Generating Authentic PD Buy-In while Reducing PD Barriers </a:t>
            </a:r>
            <a:endParaRPr sz="3000">
              <a:solidFill>
                <a:schemeClr val="dk1"/>
              </a:solidFill>
              <a:latin typeface="Garamond"/>
              <a:ea typeface="Garamond"/>
              <a:cs typeface="Garamond"/>
              <a:sym typeface="Garamond"/>
            </a:endParaRPr>
          </a:p>
          <a:p>
            <a:pPr marL="0" lvl="0" indent="0" algn="ctr" rtl="0">
              <a:spcBef>
                <a:spcPts val="0"/>
              </a:spcBef>
              <a:spcAft>
                <a:spcPts val="0"/>
              </a:spcAft>
              <a:buNone/>
            </a:pPr>
            <a:endParaRPr sz="3000">
              <a:solidFill>
                <a:schemeClr val="dk1"/>
              </a:solidFill>
              <a:latin typeface="Garamond"/>
              <a:ea typeface="Garamond"/>
              <a:cs typeface="Garamond"/>
              <a:sym typeface="Garamond"/>
            </a:endParaRPr>
          </a:p>
        </p:txBody>
      </p:sp>
      <p:pic>
        <p:nvPicPr>
          <p:cNvPr id="55" name="Google Shape;55;p13"/>
          <p:cNvPicPr preferRelativeResize="0"/>
          <p:nvPr/>
        </p:nvPicPr>
        <p:blipFill>
          <a:blip r:embed="rId4">
            <a:alphaModFix/>
          </a:blip>
          <a:stretch>
            <a:fillRect/>
          </a:stretch>
        </p:blipFill>
        <p:spPr>
          <a:xfrm>
            <a:off x="3088675" y="686875"/>
            <a:ext cx="2966651" cy="1282300"/>
          </a:xfrm>
          <a:prstGeom prst="rect">
            <a:avLst/>
          </a:prstGeom>
          <a:noFill/>
          <a:ln>
            <a:noFill/>
          </a:ln>
        </p:spPr>
      </p:pic>
      <p:sp>
        <p:nvSpPr>
          <p:cNvPr id="56" name="Google Shape;56;p13"/>
          <p:cNvSpPr txBox="1"/>
          <p:nvPr/>
        </p:nvSpPr>
        <p:spPr>
          <a:xfrm>
            <a:off x="1322250" y="3743400"/>
            <a:ext cx="6499500" cy="94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a:solidFill>
                  <a:schemeClr val="dk1"/>
                </a:solidFill>
                <a:latin typeface="Garamond"/>
                <a:ea typeface="Garamond"/>
                <a:cs typeface="Garamond"/>
                <a:sym typeface="Garamond"/>
              </a:rPr>
              <a:t>Carrie Consalvi, Associate Dean of DE and PD</a:t>
            </a:r>
            <a:endParaRPr sz="2300">
              <a:solidFill>
                <a:schemeClr val="dk1"/>
              </a:solidFill>
              <a:latin typeface="Garamond"/>
              <a:ea typeface="Garamond"/>
              <a:cs typeface="Garamond"/>
              <a:sym typeface="Garamond"/>
            </a:endParaRPr>
          </a:p>
          <a:p>
            <a:pPr marL="0" lvl="0" indent="0" algn="ctr" rtl="0">
              <a:lnSpc>
                <a:spcPct val="115000"/>
              </a:lnSpc>
              <a:spcBef>
                <a:spcPts val="0"/>
              </a:spcBef>
              <a:spcAft>
                <a:spcPts val="0"/>
              </a:spcAft>
              <a:buNone/>
            </a:pPr>
            <a:r>
              <a:rPr lang="en" sz="2300">
                <a:solidFill>
                  <a:schemeClr val="dk1"/>
                </a:solidFill>
                <a:latin typeface="Garamond"/>
                <a:ea typeface="Garamond"/>
                <a:cs typeface="Garamond"/>
                <a:sym typeface="Garamond"/>
              </a:rPr>
              <a:t>Dr. Lauren Springer, Faculty PD/DE Coordinator</a:t>
            </a:r>
            <a:endParaRPr sz="2300">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2"/>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ctrTitle"/>
          </p:nvPr>
        </p:nvSpPr>
        <p:spPr>
          <a:xfrm>
            <a:off x="0" y="869613"/>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Steps to Creation</a:t>
            </a:r>
            <a:endParaRPr sz="4000">
              <a:solidFill>
                <a:srgbClr val="BF2E1A"/>
              </a:solidFill>
              <a:latin typeface="Garamond"/>
              <a:ea typeface="Garamond"/>
              <a:cs typeface="Garamond"/>
              <a:sym typeface="Garamond"/>
            </a:endParaRPr>
          </a:p>
        </p:txBody>
      </p:sp>
      <p:sp>
        <p:nvSpPr>
          <p:cNvPr id="154" name="Google Shape;154;p22"/>
          <p:cNvSpPr txBox="1">
            <a:spLocks noGrp="1"/>
          </p:cNvSpPr>
          <p:nvPr>
            <p:ph type="subTitle" idx="1"/>
          </p:nvPr>
        </p:nvSpPr>
        <p:spPr>
          <a:xfrm>
            <a:off x="551413" y="1736475"/>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Assign facilitators to create the meeting schedule and run discussions. </a:t>
            </a:r>
            <a:endParaRPr sz="1700">
              <a:solidFill>
                <a:schemeClr val="dk1"/>
              </a:solidFill>
              <a:latin typeface="Roboto Light"/>
              <a:ea typeface="Roboto Light"/>
              <a:cs typeface="Roboto Light"/>
              <a:sym typeface="Roboto Light"/>
            </a:endParaRPr>
          </a:p>
        </p:txBody>
      </p:sp>
      <p:sp>
        <p:nvSpPr>
          <p:cNvPr id="155" name="Google Shape;155;p22"/>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2"/>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
        <p:nvSpPr>
          <p:cNvPr id="157" name="Google Shape;157;p22"/>
          <p:cNvSpPr txBox="1">
            <a:spLocks noGrp="1"/>
          </p:cNvSpPr>
          <p:nvPr>
            <p:ph type="subTitle" idx="1"/>
          </p:nvPr>
        </p:nvSpPr>
        <p:spPr>
          <a:xfrm>
            <a:off x="3440550" y="1736475"/>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Post to the CoP once weekly with a reflection survey, materials, and discussion questions.</a:t>
            </a:r>
            <a:endParaRPr sz="1700">
              <a:solidFill>
                <a:schemeClr val="dk1"/>
              </a:solidFill>
              <a:latin typeface="Roboto Light"/>
              <a:ea typeface="Roboto Light"/>
              <a:cs typeface="Roboto Light"/>
              <a:sym typeface="Roboto Light"/>
            </a:endParaRPr>
          </a:p>
        </p:txBody>
      </p:sp>
      <p:sp>
        <p:nvSpPr>
          <p:cNvPr id="158" name="Google Shape;158;p22"/>
          <p:cNvSpPr txBox="1">
            <a:spLocks noGrp="1"/>
          </p:cNvSpPr>
          <p:nvPr>
            <p:ph type="subTitle" idx="1"/>
          </p:nvPr>
        </p:nvSpPr>
        <p:spPr>
          <a:xfrm>
            <a:off x="6329688" y="1736475"/>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Meet once the CoP is over for a final reflection meeting. Good for feedback!</a:t>
            </a:r>
            <a:endParaRPr sz="1700">
              <a:solidFill>
                <a:schemeClr val="dk1"/>
              </a:solidFill>
              <a:latin typeface="Roboto Light"/>
              <a:ea typeface="Roboto Light"/>
              <a:cs typeface="Roboto Light"/>
              <a:sym typeface="Roboto Light"/>
            </a:endParaRPr>
          </a:p>
        </p:txBody>
      </p:sp>
      <p:sp>
        <p:nvSpPr>
          <p:cNvPr id="159" name="Google Shape;159;p22"/>
          <p:cNvSpPr txBox="1">
            <a:spLocks noGrp="1"/>
          </p:cNvSpPr>
          <p:nvPr>
            <p:ph type="ctrTitle"/>
          </p:nvPr>
        </p:nvSpPr>
        <p:spPr>
          <a:xfrm>
            <a:off x="-181000" y="1638000"/>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7</a:t>
            </a:r>
            <a:endParaRPr sz="4000" b="1">
              <a:solidFill>
                <a:srgbClr val="BF2E1A"/>
              </a:solidFill>
              <a:latin typeface="Garamond"/>
              <a:ea typeface="Garamond"/>
              <a:cs typeface="Garamond"/>
              <a:sym typeface="Garamond"/>
            </a:endParaRPr>
          </a:p>
        </p:txBody>
      </p:sp>
      <p:sp>
        <p:nvSpPr>
          <p:cNvPr id="160" name="Google Shape;160;p22"/>
          <p:cNvSpPr txBox="1">
            <a:spLocks noGrp="1"/>
          </p:cNvSpPr>
          <p:nvPr>
            <p:ph type="ctrTitle"/>
          </p:nvPr>
        </p:nvSpPr>
        <p:spPr>
          <a:xfrm>
            <a:off x="2711563" y="1638000"/>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8</a:t>
            </a:r>
            <a:endParaRPr sz="4000" b="1">
              <a:solidFill>
                <a:srgbClr val="BF2E1A"/>
              </a:solidFill>
              <a:latin typeface="Garamond"/>
              <a:ea typeface="Garamond"/>
              <a:cs typeface="Garamond"/>
              <a:sym typeface="Garamond"/>
            </a:endParaRPr>
          </a:p>
        </p:txBody>
      </p:sp>
      <p:sp>
        <p:nvSpPr>
          <p:cNvPr id="161" name="Google Shape;161;p22"/>
          <p:cNvSpPr txBox="1">
            <a:spLocks noGrp="1"/>
          </p:cNvSpPr>
          <p:nvPr>
            <p:ph type="ctrTitle"/>
          </p:nvPr>
        </p:nvSpPr>
        <p:spPr>
          <a:xfrm>
            <a:off x="5604125" y="1638000"/>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9</a:t>
            </a:r>
            <a:endParaRPr sz="4000" b="1">
              <a:solidFill>
                <a:srgbClr val="BF2E1A"/>
              </a:solidFill>
              <a:latin typeface="Garamond"/>
              <a:ea typeface="Garamond"/>
              <a:cs typeface="Garamond"/>
              <a:sym typeface="Garamond"/>
            </a:endParaRPr>
          </a:p>
        </p:txBody>
      </p:sp>
      <p:sp>
        <p:nvSpPr>
          <p:cNvPr id="162" name="Google Shape;162;p22"/>
          <p:cNvSpPr txBox="1">
            <a:spLocks noGrp="1"/>
          </p:cNvSpPr>
          <p:nvPr>
            <p:ph type="subTitle" idx="1"/>
          </p:nvPr>
        </p:nvSpPr>
        <p:spPr>
          <a:xfrm>
            <a:off x="551400" y="3461050"/>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Take attendance and submit for flex. </a:t>
            </a:r>
            <a:endParaRPr sz="1700">
              <a:solidFill>
                <a:schemeClr val="dk1"/>
              </a:solidFill>
              <a:latin typeface="Roboto Light"/>
              <a:ea typeface="Roboto Light"/>
              <a:cs typeface="Roboto Light"/>
              <a:sym typeface="Roboto Light"/>
            </a:endParaRPr>
          </a:p>
        </p:txBody>
      </p:sp>
      <p:sp>
        <p:nvSpPr>
          <p:cNvPr id="163" name="Google Shape;163;p22"/>
          <p:cNvSpPr txBox="1">
            <a:spLocks noGrp="1"/>
          </p:cNvSpPr>
          <p:nvPr>
            <p:ph type="ctrTitle"/>
          </p:nvPr>
        </p:nvSpPr>
        <p:spPr>
          <a:xfrm>
            <a:off x="-257200" y="3362575"/>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10</a:t>
            </a:r>
            <a:endParaRPr sz="4000" b="1">
              <a:solidFill>
                <a:srgbClr val="BF2E1A"/>
              </a:solidFill>
              <a:latin typeface="Garamond"/>
              <a:ea typeface="Garamond"/>
              <a:cs typeface="Garamond"/>
              <a:sym typeface="Garamond"/>
            </a:endParaRPr>
          </a:p>
        </p:txBody>
      </p:sp>
      <p:sp>
        <p:nvSpPr>
          <p:cNvPr id="164" name="Google Shape;164;p22"/>
          <p:cNvSpPr txBox="1">
            <a:spLocks noGrp="1"/>
          </p:cNvSpPr>
          <p:nvPr>
            <p:ph type="ctrTitle"/>
          </p:nvPr>
        </p:nvSpPr>
        <p:spPr>
          <a:xfrm>
            <a:off x="6496975" y="4141625"/>
            <a:ext cx="23148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Repeat!</a:t>
            </a:r>
            <a:endParaRPr sz="4000" b="1">
              <a:solidFill>
                <a:srgbClr val="BF2E1A"/>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3"/>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3"/>
          <p:cNvPicPr preferRelativeResize="0"/>
          <p:nvPr/>
        </p:nvPicPr>
        <p:blipFill rotWithShape="1">
          <a:blip r:embed="rId3">
            <a:alphaModFix/>
          </a:blip>
          <a:srcRect r="58440"/>
          <a:stretch/>
        </p:blipFill>
        <p:spPr>
          <a:xfrm>
            <a:off x="3813800" y="179800"/>
            <a:ext cx="1516400" cy="648550"/>
          </a:xfrm>
          <a:prstGeom prst="rect">
            <a:avLst/>
          </a:prstGeom>
          <a:noFill/>
          <a:ln>
            <a:noFill/>
          </a:ln>
        </p:spPr>
      </p:pic>
      <p:pic>
        <p:nvPicPr>
          <p:cNvPr id="173" name="Google Shape;173;p23"/>
          <p:cNvPicPr preferRelativeResize="0"/>
          <p:nvPr/>
        </p:nvPicPr>
        <p:blipFill>
          <a:blip r:embed="rId4">
            <a:alphaModFix/>
          </a:blip>
          <a:stretch>
            <a:fillRect/>
          </a:stretch>
        </p:blipFill>
        <p:spPr>
          <a:xfrm>
            <a:off x="329103" y="910913"/>
            <a:ext cx="6648397" cy="3957237"/>
          </a:xfrm>
          <a:prstGeom prst="rect">
            <a:avLst/>
          </a:prstGeom>
          <a:noFill/>
          <a:ln>
            <a:noFill/>
          </a:ln>
        </p:spPr>
      </p:pic>
      <p:sp>
        <p:nvSpPr>
          <p:cNvPr id="174" name="Google Shape;174;p23"/>
          <p:cNvSpPr txBox="1">
            <a:spLocks noGrp="1"/>
          </p:cNvSpPr>
          <p:nvPr>
            <p:ph type="subTitle" idx="1"/>
          </p:nvPr>
        </p:nvSpPr>
        <p:spPr>
          <a:xfrm>
            <a:off x="7113575" y="1164550"/>
            <a:ext cx="1764300" cy="88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u="sng">
                <a:solidFill>
                  <a:schemeClr val="hlink"/>
                </a:solidFill>
                <a:latin typeface="Roboto Light"/>
                <a:ea typeface="Roboto Light"/>
                <a:cs typeface="Roboto Light"/>
                <a:sym typeface="Roboto Light"/>
                <a:hlinkClick r:id="rId5"/>
              </a:rPr>
              <a:t>Late-Start 8-Week CoP</a:t>
            </a:r>
            <a:r>
              <a:rPr lang="en" sz="1700">
                <a:latin typeface="Roboto Light"/>
                <a:ea typeface="Roboto Light"/>
                <a:cs typeface="Roboto Light"/>
                <a:sym typeface="Roboto Light"/>
              </a:rPr>
              <a:t> </a:t>
            </a:r>
            <a:endParaRPr sz="1700">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4"/>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a:spLocks noGrp="1"/>
          </p:cNvSpPr>
          <p:nvPr>
            <p:ph type="ctrTitle"/>
          </p:nvPr>
        </p:nvSpPr>
        <p:spPr>
          <a:xfrm>
            <a:off x="0" y="1022013"/>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What are the benefits of our CoP Structure?</a:t>
            </a:r>
            <a:endParaRPr sz="4000">
              <a:solidFill>
                <a:srgbClr val="BF2E1A"/>
              </a:solidFill>
              <a:latin typeface="Garamond"/>
              <a:ea typeface="Garamond"/>
              <a:cs typeface="Garamond"/>
              <a:sym typeface="Garamond"/>
            </a:endParaRPr>
          </a:p>
        </p:txBody>
      </p:sp>
      <p:sp>
        <p:nvSpPr>
          <p:cNvPr id="182" name="Google Shape;182;p24"/>
          <p:cNvSpPr txBox="1">
            <a:spLocks noGrp="1"/>
          </p:cNvSpPr>
          <p:nvPr>
            <p:ph type="subTitle" idx="1"/>
          </p:nvPr>
        </p:nvSpPr>
        <p:spPr>
          <a:xfrm>
            <a:off x="279750" y="1746200"/>
            <a:ext cx="8520600" cy="2797200"/>
          </a:xfrm>
          <a:prstGeom prst="rect">
            <a:avLst/>
          </a:prstGeom>
        </p:spPr>
        <p:txBody>
          <a:bodyPr spcFirstLastPara="1" wrap="square" lIns="91425" tIns="91425" rIns="91425" bIns="91425" anchor="t" anchorCtr="0">
            <a:normAutofit/>
          </a:bodyPr>
          <a:lstStyle/>
          <a:p>
            <a:pPr marL="13716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Increases productivity by minimizing time expenditure</a:t>
            </a:r>
            <a:endParaRPr sz="1700">
              <a:latin typeface="Roboto Light"/>
              <a:ea typeface="Roboto Light"/>
              <a:cs typeface="Roboto Light"/>
              <a:sym typeface="Roboto Light"/>
            </a:endParaRPr>
          </a:p>
          <a:p>
            <a:pPr marL="1371600" lvl="1" indent="-336550" algn="l" rtl="0">
              <a:spcBef>
                <a:spcPts val="0"/>
              </a:spcBef>
              <a:spcAft>
                <a:spcPts val="0"/>
              </a:spcAft>
              <a:buSzPts val="1700"/>
              <a:buFont typeface="Roboto Light"/>
              <a:buChar char="○"/>
            </a:pPr>
            <a:r>
              <a:rPr lang="en" sz="1700">
                <a:latin typeface="Roboto Light"/>
                <a:ea typeface="Roboto Light"/>
                <a:cs typeface="Roboto Light"/>
                <a:sym typeface="Roboto Light"/>
              </a:rPr>
              <a:t>Repeatability (with minor revisions)</a:t>
            </a:r>
            <a:endParaRPr sz="1700">
              <a:latin typeface="Roboto Light"/>
              <a:ea typeface="Roboto Light"/>
              <a:cs typeface="Roboto Light"/>
              <a:sym typeface="Roboto Light"/>
            </a:endParaRPr>
          </a:p>
          <a:p>
            <a:pPr marL="1371600" lvl="1" indent="-336550" algn="l" rtl="0">
              <a:spcBef>
                <a:spcPts val="0"/>
              </a:spcBef>
              <a:spcAft>
                <a:spcPts val="0"/>
              </a:spcAft>
              <a:buSzPts val="1700"/>
              <a:buFont typeface="Roboto Light"/>
              <a:buChar char="○"/>
            </a:pPr>
            <a:r>
              <a:rPr lang="en" sz="1700">
                <a:latin typeface="Roboto Light"/>
                <a:ea typeface="Roboto Light"/>
                <a:cs typeface="Roboto Light"/>
                <a:sym typeface="Roboto Light"/>
              </a:rPr>
              <a:t>Select specific components (participation level)</a:t>
            </a:r>
            <a:endParaRPr sz="1700">
              <a:latin typeface="Roboto Light"/>
              <a:ea typeface="Roboto Light"/>
              <a:cs typeface="Roboto Light"/>
              <a:sym typeface="Roboto Light"/>
            </a:endParaRPr>
          </a:p>
          <a:p>
            <a:pPr marL="1371600" lvl="1" indent="-336550" algn="l" rtl="0">
              <a:spcBef>
                <a:spcPts val="0"/>
              </a:spcBef>
              <a:spcAft>
                <a:spcPts val="0"/>
              </a:spcAft>
              <a:buSzPts val="1700"/>
              <a:buFont typeface="Roboto Light"/>
              <a:buChar char="○"/>
            </a:pPr>
            <a:r>
              <a:rPr lang="en" sz="1700">
                <a:latin typeface="Roboto Light"/>
                <a:ea typeface="Roboto Light"/>
                <a:cs typeface="Roboto Light"/>
                <a:sym typeface="Roboto Light"/>
              </a:rPr>
              <a:t>Point of need</a:t>
            </a:r>
            <a:endParaRPr sz="1700">
              <a:latin typeface="Roboto Light"/>
              <a:ea typeface="Roboto Light"/>
              <a:cs typeface="Roboto Light"/>
              <a:sym typeface="Roboto Light"/>
            </a:endParaRPr>
          </a:p>
          <a:p>
            <a:pPr marL="1371600" lvl="1" indent="-336550" algn="l" rtl="0">
              <a:spcBef>
                <a:spcPts val="0"/>
              </a:spcBef>
              <a:spcAft>
                <a:spcPts val="0"/>
              </a:spcAft>
              <a:buSzPts val="1700"/>
              <a:buFont typeface="Roboto Light"/>
              <a:buChar char="○"/>
            </a:pPr>
            <a:r>
              <a:rPr lang="en" sz="1700">
                <a:latin typeface="Roboto Light"/>
                <a:ea typeface="Roboto Light"/>
                <a:cs typeface="Roboto Light"/>
                <a:sym typeface="Roboto Light"/>
              </a:rPr>
              <a:t>Supports novice teachers</a:t>
            </a:r>
            <a:endParaRPr sz="1700">
              <a:latin typeface="Roboto Light"/>
              <a:ea typeface="Roboto Light"/>
              <a:cs typeface="Roboto Light"/>
              <a:sym typeface="Roboto Light"/>
            </a:endParaRPr>
          </a:p>
          <a:p>
            <a:pPr marL="1371600" lvl="1" indent="-336550" algn="l" rtl="0">
              <a:spcBef>
                <a:spcPts val="0"/>
              </a:spcBef>
              <a:spcAft>
                <a:spcPts val="0"/>
              </a:spcAft>
              <a:buSzPts val="1700"/>
              <a:buFont typeface="Roboto Light"/>
              <a:buChar char="○"/>
            </a:pPr>
            <a:r>
              <a:rPr lang="en" sz="1700">
                <a:latin typeface="Roboto Light"/>
                <a:ea typeface="Roboto Light"/>
                <a:cs typeface="Roboto Light"/>
                <a:sym typeface="Roboto Light"/>
              </a:rPr>
              <a:t>Informal mentoring support structure</a:t>
            </a:r>
            <a:endParaRPr sz="1700">
              <a:latin typeface="Roboto Light"/>
              <a:ea typeface="Roboto Light"/>
              <a:cs typeface="Roboto Light"/>
              <a:sym typeface="Roboto Light"/>
            </a:endParaRPr>
          </a:p>
        </p:txBody>
      </p:sp>
      <p:sp>
        <p:nvSpPr>
          <p:cNvPr id="183" name="Google Shape;183;p24"/>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24"/>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25"/>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txBox="1">
            <a:spLocks noGrp="1"/>
          </p:cNvSpPr>
          <p:nvPr>
            <p:ph type="ctrTitle"/>
          </p:nvPr>
        </p:nvSpPr>
        <p:spPr>
          <a:xfrm>
            <a:off x="0" y="1022013"/>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The Feedback</a:t>
            </a:r>
            <a:endParaRPr sz="4000">
              <a:solidFill>
                <a:srgbClr val="BF2E1A"/>
              </a:solidFill>
              <a:latin typeface="Garamond"/>
              <a:ea typeface="Garamond"/>
              <a:cs typeface="Garamond"/>
              <a:sym typeface="Garamond"/>
            </a:endParaRPr>
          </a:p>
        </p:txBody>
      </p:sp>
      <p:sp>
        <p:nvSpPr>
          <p:cNvPr id="192" name="Google Shape;192;p25"/>
          <p:cNvSpPr txBox="1">
            <a:spLocks noGrp="1"/>
          </p:cNvSpPr>
          <p:nvPr>
            <p:ph type="subTitle" idx="1"/>
          </p:nvPr>
        </p:nvSpPr>
        <p:spPr>
          <a:xfrm>
            <a:off x="279750" y="1746200"/>
            <a:ext cx="8520600" cy="27972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55% said a sense of community or less isolation was the biggest takeaway in the CoP</a:t>
            </a:r>
            <a:endParaRPr sz="1700">
              <a:solidFill>
                <a:schemeClr val="dk1"/>
              </a:solidFill>
              <a:latin typeface="Roboto Light"/>
              <a:ea typeface="Roboto Light"/>
              <a:cs typeface="Roboto Light"/>
              <a:sym typeface="Roboto Light"/>
            </a:endParaRPr>
          </a:p>
          <a:p>
            <a:pPr marL="13716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“The most worthwhile of this even [sic] was the sense of community. I didn’t feel so overwhelmed in starting on a new campus, and I felt supported” - Fall 2022 CoP participant</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65% left with a new strategy or activity</a:t>
            </a:r>
            <a:endParaRPr sz="1700">
              <a:solidFill>
                <a:schemeClr val="dk1"/>
              </a:solidFill>
              <a:latin typeface="Roboto Light"/>
              <a:ea typeface="Roboto Light"/>
              <a:cs typeface="Roboto Light"/>
              <a:sym typeface="Roboto Light"/>
            </a:endParaRPr>
          </a:p>
          <a:p>
            <a:pPr marL="13716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“I liked that I was able to get feedback from other teaching faculty and advice on how to look at things differently.” - Fall 2022 CoP participant</a:t>
            </a:r>
            <a:endParaRPr sz="1700">
              <a:solidFill>
                <a:schemeClr val="dk1"/>
              </a:solidFill>
              <a:latin typeface="Roboto Light"/>
              <a:ea typeface="Roboto Light"/>
              <a:cs typeface="Roboto Light"/>
              <a:sym typeface="Roboto Light"/>
            </a:endParaRPr>
          </a:p>
        </p:txBody>
      </p:sp>
      <p:sp>
        <p:nvSpPr>
          <p:cNvPr id="193" name="Google Shape;193;p25"/>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25"/>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26"/>
          <p:cNvSpPr/>
          <p:nvPr/>
        </p:nvSpPr>
        <p:spPr>
          <a:xfrm>
            <a:off x="311700" y="1155850"/>
            <a:ext cx="8520600" cy="4142925"/>
          </a:xfrm>
          <a:prstGeom prst="flowChartOffpageConnector">
            <a:avLst/>
          </a:prstGeom>
          <a:solidFill>
            <a:srgbClr val="BF2E1A">
              <a:alpha val="89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0" name="Google Shape;200;p26"/>
          <p:cNvSpPr txBox="1">
            <a:spLocks noGrp="1"/>
          </p:cNvSpPr>
          <p:nvPr>
            <p:ph type="subTitle" idx="1"/>
          </p:nvPr>
        </p:nvSpPr>
        <p:spPr>
          <a:xfrm>
            <a:off x="311700" y="183100"/>
            <a:ext cx="8520600" cy="89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Brainstorming Session</a:t>
            </a:r>
            <a:endParaRPr sz="4000" b="1">
              <a:solidFill>
                <a:srgbClr val="BF2E1A"/>
              </a:solidFill>
              <a:latin typeface="Garamond"/>
              <a:ea typeface="Garamond"/>
              <a:cs typeface="Garamond"/>
              <a:sym typeface="Garamond"/>
            </a:endParaRPr>
          </a:p>
        </p:txBody>
      </p:sp>
      <p:sp>
        <p:nvSpPr>
          <p:cNvPr id="201" name="Google Shape;201;p26"/>
          <p:cNvSpPr txBox="1"/>
          <p:nvPr/>
        </p:nvSpPr>
        <p:spPr>
          <a:xfrm>
            <a:off x="749725" y="2149000"/>
            <a:ext cx="4354800" cy="22518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lt1"/>
              </a:buClr>
              <a:buSzPts val="1700"/>
              <a:buFont typeface="Roboto"/>
              <a:buAutoNum type="arabicPeriod"/>
            </a:pPr>
            <a:r>
              <a:rPr lang="en" sz="1700" b="1">
                <a:solidFill>
                  <a:schemeClr val="lt1"/>
                </a:solidFill>
                <a:latin typeface="Roboto"/>
                <a:ea typeface="Roboto"/>
                <a:cs typeface="Roboto"/>
                <a:sym typeface="Roboto"/>
              </a:rPr>
              <a:t>Spend 3 minutes individually writing down potential CoP topics.</a:t>
            </a:r>
            <a:endParaRPr sz="1700" b="1">
              <a:solidFill>
                <a:schemeClr val="lt1"/>
              </a:solidFill>
              <a:latin typeface="Roboto"/>
              <a:ea typeface="Roboto"/>
              <a:cs typeface="Roboto"/>
              <a:sym typeface="Roboto"/>
            </a:endParaRPr>
          </a:p>
          <a:p>
            <a:pPr marL="457200" lvl="0" indent="-336550" algn="l" rtl="0">
              <a:lnSpc>
                <a:spcPct val="115000"/>
              </a:lnSpc>
              <a:spcBef>
                <a:spcPts val="0"/>
              </a:spcBef>
              <a:spcAft>
                <a:spcPts val="0"/>
              </a:spcAft>
              <a:buClr>
                <a:schemeClr val="lt1"/>
              </a:buClr>
              <a:buSzPts val="1700"/>
              <a:buFont typeface="Roboto"/>
              <a:buAutoNum type="arabicPeriod"/>
            </a:pPr>
            <a:r>
              <a:rPr lang="en" sz="1700" b="1">
                <a:solidFill>
                  <a:schemeClr val="lt1"/>
                </a:solidFill>
                <a:latin typeface="Roboto"/>
                <a:ea typeface="Roboto"/>
                <a:cs typeface="Roboto"/>
                <a:sym typeface="Roboto"/>
              </a:rPr>
              <a:t>Share ideas with your table. </a:t>
            </a:r>
            <a:endParaRPr sz="1700" b="1">
              <a:solidFill>
                <a:schemeClr val="lt1"/>
              </a:solidFill>
              <a:latin typeface="Roboto"/>
              <a:ea typeface="Roboto"/>
              <a:cs typeface="Roboto"/>
              <a:sym typeface="Roboto"/>
            </a:endParaRPr>
          </a:p>
          <a:p>
            <a:pPr marL="457200" lvl="0" indent="-336550" algn="l" rtl="0">
              <a:lnSpc>
                <a:spcPct val="115000"/>
              </a:lnSpc>
              <a:spcBef>
                <a:spcPts val="0"/>
              </a:spcBef>
              <a:spcAft>
                <a:spcPts val="0"/>
              </a:spcAft>
              <a:buClr>
                <a:schemeClr val="lt1"/>
              </a:buClr>
              <a:buSzPts val="1700"/>
              <a:buFont typeface="Roboto"/>
              <a:buAutoNum type="arabicPeriod"/>
            </a:pPr>
            <a:r>
              <a:rPr lang="en" sz="1700" b="1">
                <a:solidFill>
                  <a:schemeClr val="lt1"/>
                </a:solidFill>
                <a:latin typeface="Roboto"/>
                <a:ea typeface="Roboto"/>
                <a:cs typeface="Roboto"/>
                <a:sym typeface="Roboto"/>
              </a:rPr>
              <a:t>Vote on the topic you want to explore.</a:t>
            </a:r>
            <a:endParaRPr sz="1700" b="1">
              <a:solidFill>
                <a:schemeClr val="lt1"/>
              </a:solidFill>
              <a:latin typeface="Roboto"/>
              <a:ea typeface="Roboto"/>
              <a:cs typeface="Roboto"/>
              <a:sym typeface="Roboto"/>
            </a:endParaRPr>
          </a:p>
          <a:p>
            <a:pPr marL="457200" lvl="0" indent="-336550" algn="l" rtl="0">
              <a:lnSpc>
                <a:spcPct val="115000"/>
              </a:lnSpc>
              <a:spcBef>
                <a:spcPts val="0"/>
              </a:spcBef>
              <a:spcAft>
                <a:spcPts val="0"/>
              </a:spcAft>
              <a:buClr>
                <a:schemeClr val="lt1"/>
              </a:buClr>
              <a:buSzPts val="1700"/>
              <a:buFont typeface="Roboto"/>
              <a:buAutoNum type="arabicPeriod"/>
            </a:pPr>
            <a:r>
              <a:rPr lang="en" sz="1700" b="1">
                <a:solidFill>
                  <a:schemeClr val="lt1"/>
                </a:solidFill>
                <a:latin typeface="Roboto"/>
                <a:ea typeface="Roboto"/>
                <a:cs typeface="Roboto"/>
                <a:sym typeface="Roboto"/>
              </a:rPr>
              <a:t>Create a 4 week outline of sub-topics you’d like to research.</a:t>
            </a:r>
            <a:endParaRPr sz="1700" b="1">
              <a:solidFill>
                <a:schemeClr val="lt1"/>
              </a:solidFill>
              <a:latin typeface="Roboto"/>
              <a:ea typeface="Roboto"/>
              <a:cs typeface="Roboto"/>
              <a:sym typeface="Roboto"/>
            </a:endParaRPr>
          </a:p>
          <a:p>
            <a:pPr marL="457200" lvl="0" indent="-336550" algn="l" rtl="0">
              <a:lnSpc>
                <a:spcPct val="115000"/>
              </a:lnSpc>
              <a:spcBef>
                <a:spcPts val="0"/>
              </a:spcBef>
              <a:spcAft>
                <a:spcPts val="0"/>
              </a:spcAft>
              <a:buClr>
                <a:schemeClr val="lt1"/>
              </a:buClr>
              <a:buSzPts val="1700"/>
              <a:buFont typeface="Roboto"/>
              <a:buAutoNum type="arabicPeriod"/>
            </a:pPr>
            <a:r>
              <a:rPr lang="en" sz="1700" b="1">
                <a:solidFill>
                  <a:schemeClr val="lt1"/>
                </a:solidFill>
                <a:latin typeface="Roboto"/>
                <a:ea typeface="Roboto"/>
                <a:cs typeface="Roboto"/>
                <a:sym typeface="Roboto"/>
              </a:rPr>
              <a:t>Post to the Padlet.</a:t>
            </a:r>
            <a:endParaRPr sz="1300" b="1">
              <a:solidFill>
                <a:schemeClr val="lt1"/>
              </a:solidFill>
              <a:latin typeface="Roboto"/>
              <a:ea typeface="Roboto"/>
              <a:cs typeface="Roboto"/>
              <a:sym typeface="Roboto"/>
            </a:endParaRPr>
          </a:p>
        </p:txBody>
      </p:sp>
      <p:pic>
        <p:nvPicPr>
          <p:cNvPr id="202" name="Google Shape;202;p26" descr="Clean designed Countdown Timer for 20 Minutes on a black background with 4K resolution.&#10;Nice to use for playing games, Zoom conference calls, cooking, working out and many things more!&#10;&#10;____________________________________&#10;Have a request for a special timer or design? &#10;Let me know in the comment section.&#10;&#10;____________________________________&#10;Don't forget to subscribe to my channel and hit the notification bell. Thanks!" title="20 Minutes Countdown Timer 4K (no sound) - Black">
            <a:hlinkClick r:id="rId4"/>
          </p:cNvPr>
          <p:cNvPicPr preferRelativeResize="0"/>
          <p:nvPr/>
        </p:nvPicPr>
        <p:blipFill>
          <a:blip r:embed="rId5">
            <a:alphaModFix/>
          </a:blip>
          <a:stretch>
            <a:fillRect/>
          </a:stretch>
        </p:blipFill>
        <p:spPr>
          <a:xfrm>
            <a:off x="5518275" y="2149002"/>
            <a:ext cx="2830064" cy="1883825"/>
          </a:xfrm>
          <a:prstGeom prst="rect">
            <a:avLst/>
          </a:prstGeom>
          <a:noFill/>
          <a:ln>
            <a:noFill/>
          </a:ln>
        </p:spPr>
      </p:pic>
      <p:pic>
        <p:nvPicPr>
          <p:cNvPr id="203" name="Google Shape;203;p26"/>
          <p:cNvPicPr preferRelativeResize="0"/>
          <p:nvPr/>
        </p:nvPicPr>
        <p:blipFill>
          <a:blip r:embed="rId6">
            <a:alphaModFix/>
          </a:blip>
          <a:stretch>
            <a:fillRect/>
          </a:stretch>
        </p:blipFill>
        <p:spPr>
          <a:xfrm>
            <a:off x="311701" y="256550"/>
            <a:ext cx="1598200" cy="161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27"/>
          <p:cNvSpPr txBox="1">
            <a:spLocks noGrp="1"/>
          </p:cNvSpPr>
          <p:nvPr>
            <p:ph type="subTitle" idx="1"/>
          </p:nvPr>
        </p:nvSpPr>
        <p:spPr>
          <a:xfrm>
            <a:off x="311700" y="2054175"/>
            <a:ext cx="8520600" cy="15288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sz="4400" b="1">
                <a:solidFill>
                  <a:srgbClr val="BF2E1A"/>
                </a:solidFill>
                <a:latin typeface="Garamond"/>
                <a:ea typeface="Garamond"/>
                <a:cs typeface="Garamond"/>
                <a:sym typeface="Garamond"/>
              </a:rPr>
              <a:t>Things to Consider While Planning</a:t>
            </a:r>
            <a:endParaRPr sz="4400" b="1">
              <a:solidFill>
                <a:srgbClr val="BF2E1A"/>
              </a:solidFill>
              <a:latin typeface="Garamond"/>
              <a:ea typeface="Garamond"/>
              <a:cs typeface="Garamond"/>
              <a:sym typeface="Garamond"/>
            </a:endParaRPr>
          </a:p>
        </p:txBody>
      </p:sp>
      <p:pic>
        <p:nvPicPr>
          <p:cNvPr id="209" name="Google Shape;209;p27"/>
          <p:cNvPicPr preferRelativeResize="0"/>
          <p:nvPr/>
        </p:nvPicPr>
        <p:blipFill>
          <a:blip r:embed="rId4">
            <a:alphaModFix/>
          </a:blip>
          <a:stretch>
            <a:fillRect/>
          </a:stretch>
        </p:blipFill>
        <p:spPr>
          <a:xfrm>
            <a:off x="455280" y="421450"/>
            <a:ext cx="2114901" cy="914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8"/>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txBox="1">
            <a:spLocks noGrp="1"/>
          </p:cNvSpPr>
          <p:nvPr>
            <p:ph type="ctrTitle"/>
          </p:nvPr>
        </p:nvSpPr>
        <p:spPr>
          <a:xfrm>
            <a:off x="350" y="963200"/>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CoP Activities</a:t>
            </a:r>
            <a:endParaRPr sz="4000">
              <a:solidFill>
                <a:srgbClr val="BF2E1A"/>
              </a:solidFill>
              <a:latin typeface="Garamond"/>
              <a:ea typeface="Garamond"/>
              <a:cs typeface="Garamond"/>
              <a:sym typeface="Garamond"/>
            </a:endParaRPr>
          </a:p>
        </p:txBody>
      </p:sp>
      <p:sp>
        <p:nvSpPr>
          <p:cNvPr id="217" name="Google Shape;217;p28"/>
          <p:cNvSpPr txBox="1">
            <a:spLocks noGrp="1"/>
          </p:cNvSpPr>
          <p:nvPr>
            <p:ph type="subTitle" idx="1"/>
          </p:nvPr>
        </p:nvSpPr>
        <p:spPr>
          <a:xfrm>
            <a:off x="311700" y="1772300"/>
            <a:ext cx="8520600" cy="3084300"/>
          </a:xfrm>
          <a:prstGeom prst="rect">
            <a:avLst/>
          </a:prstGeom>
        </p:spPr>
        <p:txBody>
          <a:bodyPr spcFirstLastPara="1" wrap="square" lIns="91425" tIns="91425" rIns="91425" bIns="91425" anchor="t" anchorCtr="0">
            <a:normAutofit lnSpcReduction="20000"/>
          </a:bodyPr>
          <a:lstStyle/>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Goals or Gap Addressed: What are we working toward?</a:t>
            </a:r>
            <a:endParaRPr sz="1700" b="1">
              <a:solidFill>
                <a:schemeClr val="dk1"/>
              </a:solidFill>
              <a:latin typeface="Roboto"/>
              <a:ea typeface="Roboto"/>
              <a:cs typeface="Roboto"/>
              <a:sym typeface="Roboto"/>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Late Start Course Success, Alternatives to Discussion Boards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Rhythm: What will be the pace and rhythm?</a:t>
            </a:r>
            <a:endParaRPr sz="1700" b="1">
              <a:solidFill>
                <a:schemeClr val="dk1"/>
              </a:solidFill>
              <a:latin typeface="Roboto"/>
              <a:ea typeface="Roboto"/>
              <a:cs typeface="Roboto"/>
              <a:sym typeface="Roboto"/>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4 weeks + one meeting; weekly readings; weekly Zoom; Self-reflection</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Communication: What’s the best platform to do this?</a:t>
            </a:r>
            <a:endParaRPr sz="1700" b="1">
              <a:solidFill>
                <a:schemeClr val="dk1"/>
              </a:solidFill>
              <a:latin typeface="Roboto"/>
              <a:ea typeface="Roboto"/>
              <a:cs typeface="Roboto"/>
              <a:sym typeface="Roboto"/>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Microsoft Teams with specific channels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Engagement: What is valuable for the participation of the group?</a:t>
            </a:r>
            <a:endParaRPr sz="1700" b="1">
              <a:solidFill>
                <a:schemeClr val="dk1"/>
              </a:solidFill>
              <a:latin typeface="Roboto"/>
              <a:ea typeface="Roboto"/>
              <a:cs typeface="Roboto"/>
              <a:sym typeface="Roboto"/>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Self-directed/parceled approach</a:t>
            </a:r>
            <a:endParaRPr sz="1700">
              <a:latin typeface="Roboto Light"/>
              <a:ea typeface="Roboto Light"/>
              <a:cs typeface="Roboto Light"/>
              <a:sym typeface="Roboto Light"/>
            </a:endParaRPr>
          </a:p>
          <a:p>
            <a:pPr marL="914400" lvl="1" indent="-336550" algn="l" rtl="0">
              <a:spcBef>
                <a:spcPts val="0"/>
              </a:spcBef>
              <a:spcAft>
                <a:spcPts val="0"/>
              </a:spcAft>
              <a:buSzPts val="1700"/>
              <a:buFont typeface="Roboto Light"/>
              <a:buChar char="○"/>
            </a:pPr>
            <a:r>
              <a:rPr lang="en" sz="1700">
                <a:latin typeface="Roboto Light"/>
                <a:ea typeface="Roboto Light"/>
                <a:cs typeface="Roboto Light"/>
                <a:sym typeface="Roboto Light"/>
              </a:rPr>
              <a:t>Attendance at meetings &amp; self-reflection each at 1 hr.</a:t>
            </a:r>
            <a:endParaRPr sz="1700">
              <a:latin typeface="Roboto Light"/>
              <a:ea typeface="Roboto Light"/>
              <a:cs typeface="Roboto Light"/>
              <a:sym typeface="Roboto Light"/>
            </a:endParaRPr>
          </a:p>
          <a:p>
            <a:pPr marL="914400" lvl="0" indent="0" algn="l" rtl="0">
              <a:spcBef>
                <a:spcPts val="0"/>
              </a:spcBef>
              <a:spcAft>
                <a:spcPts val="0"/>
              </a:spcAft>
              <a:buNone/>
            </a:pPr>
            <a:endParaRPr sz="1700">
              <a:latin typeface="Roboto Light"/>
              <a:ea typeface="Roboto Light"/>
              <a:cs typeface="Roboto Light"/>
              <a:sym typeface="Roboto Light"/>
            </a:endParaRPr>
          </a:p>
          <a:p>
            <a:pPr marL="457200" lvl="0" indent="0" algn="l" rtl="0">
              <a:spcBef>
                <a:spcPts val="0"/>
              </a:spcBef>
              <a:spcAft>
                <a:spcPts val="0"/>
              </a:spcAft>
              <a:buNone/>
            </a:pPr>
            <a:r>
              <a:rPr lang="en" sz="1700" u="sng">
                <a:solidFill>
                  <a:schemeClr val="hlink"/>
                </a:solidFill>
                <a:latin typeface="Roboto Light"/>
                <a:ea typeface="Roboto Light"/>
                <a:cs typeface="Roboto Light"/>
                <a:sym typeface="Roboto Light"/>
                <a:hlinkClick r:id="rId3"/>
              </a:rPr>
              <a:t>Sample Plan for One-year Community of Practice</a:t>
            </a:r>
            <a:endParaRPr sz="1700">
              <a:solidFill>
                <a:srgbClr val="BF2E1A"/>
              </a:solidFill>
              <a:latin typeface="Roboto Light"/>
              <a:ea typeface="Roboto Light"/>
              <a:cs typeface="Roboto Light"/>
              <a:sym typeface="Roboto Light"/>
            </a:endParaRPr>
          </a:p>
        </p:txBody>
      </p:sp>
      <p:sp>
        <p:nvSpPr>
          <p:cNvPr id="218" name="Google Shape;218;p28"/>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28"/>
          <p:cNvPicPr preferRelativeResize="0"/>
          <p:nvPr/>
        </p:nvPicPr>
        <p:blipFill rotWithShape="1">
          <a:blip r:embed="rId4">
            <a:alphaModFix/>
          </a:blip>
          <a:srcRect r="58440"/>
          <a:stretch/>
        </p:blipFill>
        <p:spPr>
          <a:xfrm>
            <a:off x="3813800" y="179800"/>
            <a:ext cx="1516400" cy="648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29"/>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txBox="1">
            <a:spLocks noGrp="1"/>
          </p:cNvSpPr>
          <p:nvPr>
            <p:ph type="ctrTitle"/>
          </p:nvPr>
        </p:nvSpPr>
        <p:spPr>
          <a:xfrm>
            <a:off x="350" y="963200"/>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Participation Credit</a:t>
            </a:r>
            <a:endParaRPr sz="4000">
              <a:solidFill>
                <a:srgbClr val="BF2E1A"/>
              </a:solidFill>
              <a:latin typeface="Garamond"/>
              <a:ea typeface="Garamond"/>
              <a:cs typeface="Garamond"/>
              <a:sym typeface="Garamond"/>
            </a:endParaRPr>
          </a:p>
        </p:txBody>
      </p:sp>
      <p:sp>
        <p:nvSpPr>
          <p:cNvPr id="227" name="Google Shape;227;p29"/>
          <p:cNvSpPr txBox="1">
            <a:spLocks noGrp="1"/>
          </p:cNvSpPr>
          <p:nvPr>
            <p:ph type="subTitle" idx="1"/>
          </p:nvPr>
        </p:nvSpPr>
        <p:spPr>
          <a:xfrm>
            <a:off x="311700" y="1772300"/>
            <a:ext cx="8520600" cy="30843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1"/>
              </a:buClr>
              <a:buSzPts val="1700"/>
              <a:buFont typeface="Calibri"/>
              <a:buChar char="●"/>
            </a:pPr>
            <a:r>
              <a:rPr lang="en" sz="1700" b="1">
                <a:solidFill>
                  <a:schemeClr val="dk1"/>
                </a:solidFill>
                <a:latin typeface="Roboto"/>
                <a:ea typeface="Roboto"/>
                <a:cs typeface="Roboto"/>
                <a:sym typeface="Roboto"/>
              </a:rPr>
              <a:t>Flex Participation</a:t>
            </a:r>
            <a:endParaRPr sz="1700" b="1">
              <a:solidFill>
                <a:schemeClr val="dk1"/>
              </a:solidFill>
              <a:latin typeface="Roboto"/>
              <a:ea typeface="Roboto"/>
              <a:cs typeface="Roboto"/>
              <a:sym typeface="Roboto"/>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1 hr for readings/reflections</a:t>
            </a:r>
            <a:endParaRPr sz="1700">
              <a:latin typeface="Roboto Light"/>
              <a:ea typeface="Roboto Light"/>
              <a:cs typeface="Roboto Light"/>
              <a:sym typeface="Roboto Light"/>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1 hr for Zoom discussion</a:t>
            </a:r>
            <a:endParaRPr sz="1700">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a:buChar char="●"/>
            </a:pPr>
            <a:r>
              <a:rPr lang="en" sz="1700" b="1">
                <a:solidFill>
                  <a:schemeClr val="dk1"/>
                </a:solidFill>
                <a:latin typeface="Roboto"/>
                <a:ea typeface="Roboto"/>
                <a:cs typeface="Roboto"/>
                <a:sym typeface="Roboto"/>
              </a:rPr>
              <a:t>Parceled Approach </a:t>
            </a:r>
            <a:endParaRPr sz="1700" b="1">
              <a:solidFill>
                <a:schemeClr val="dk1"/>
              </a:solidFill>
              <a:latin typeface="Roboto"/>
              <a:ea typeface="Roboto"/>
              <a:cs typeface="Roboto"/>
              <a:sym typeface="Roboto"/>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Could elect to participate however they want</a:t>
            </a:r>
            <a:endParaRPr sz="1700">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a:buChar char="●"/>
            </a:pPr>
            <a:r>
              <a:rPr lang="en" sz="1700" b="1">
                <a:solidFill>
                  <a:schemeClr val="dk1"/>
                </a:solidFill>
                <a:latin typeface="Roboto"/>
                <a:ea typeface="Roboto"/>
                <a:cs typeface="Roboto"/>
                <a:sym typeface="Roboto"/>
              </a:rPr>
              <a:t>Attendance taken at each meeting</a:t>
            </a:r>
            <a:endParaRPr sz="1700" b="1">
              <a:solidFill>
                <a:schemeClr val="dk1"/>
              </a:solidFill>
              <a:latin typeface="Roboto"/>
              <a:ea typeface="Roboto"/>
              <a:cs typeface="Roboto"/>
              <a:sym typeface="Roboto"/>
            </a:endParaRPr>
          </a:p>
          <a:p>
            <a:pPr marL="457200" lvl="0" indent="-336550" algn="l" rtl="0">
              <a:spcBef>
                <a:spcPts val="0"/>
              </a:spcBef>
              <a:spcAft>
                <a:spcPts val="0"/>
              </a:spcAft>
              <a:buClr>
                <a:schemeClr val="dk1"/>
              </a:buClr>
              <a:buSzPts val="1700"/>
              <a:buFont typeface="Roboto"/>
              <a:buChar char="●"/>
            </a:pPr>
            <a:r>
              <a:rPr lang="en" sz="1700" b="1">
                <a:solidFill>
                  <a:schemeClr val="dk1"/>
                </a:solidFill>
                <a:latin typeface="Roboto"/>
                <a:ea typeface="Roboto"/>
                <a:cs typeface="Roboto"/>
                <a:sym typeface="Roboto"/>
              </a:rPr>
              <a:t>Facilitator receives extra Flex time for managing the CoP</a:t>
            </a:r>
            <a:endParaRPr sz="1700" b="1">
              <a:solidFill>
                <a:schemeClr val="dk1"/>
              </a:solidFill>
              <a:latin typeface="Roboto"/>
              <a:ea typeface="Roboto"/>
              <a:cs typeface="Roboto"/>
              <a:sym typeface="Roboto"/>
            </a:endParaRPr>
          </a:p>
          <a:p>
            <a:pPr marL="457200" lvl="0" indent="-336550" algn="l" rtl="0">
              <a:spcBef>
                <a:spcPts val="0"/>
              </a:spcBef>
              <a:spcAft>
                <a:spcPts val="0"/>
              </a:spcAft>
              <a:buClr>
                <a:schemeClr val="dk1"/>
              </a:buClr>
              <a:buSzPts val="1700"/>
              <a:buFont typeface="Roboto"/>
              <a:buChar char="●"/>
            </a:pPr>
            <a:r>
              <a:rPr lang="en" sz="1700" b="1">
                <a:solidFill>
                  <a:schemeClr val="dk1"/>
                </a:solidFill>
                <a:latin typeface="Roboto"/>
                <a:ea typeface="Roboto"/>
                <a:cs typeface="Roboto"/>
                <a:sym typeface="Roboto"/>
              </a:rPr>
              <a:t>Entered into Cornerstone after session is complete</a:t>
            </a:r>
            <a:endParaRPr sz="1700" b="1">
              <a:solidFill>
                <a:schemeClr val="dk1"/>
              </a:solidFill>
              <a:latin typeface="Roboto"/>
              <a:ea typeface="Roboto"/>
              <a:cs typeface="Roboto"/>
              <a:sym typeface="Roboto"/>
            </a:endParaRPr>
          </a:p>
        </p:txBody>
      </p:sp>
      <p:sp>
        <p:nvSpPr>
          <p:cNvPr id="228" name="Google Shape;228;p29"/>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9"/>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30"/>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txBox="1">
            <a:spLocks noGrp="1"/>
          </p:cNvSpPr>
          <p:nvPr>
            <p:ph type="ctrTitle"/>
          </p:nvPr>
        </p:nvSpPr>
        <p:spPr>
          <a:xfrm>
            <a:off x="350" y="963200"/>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Facilitators</a:t>
            </a:r>
            <a:endParaRPr sz="4000">
              <a:solidFill>
                <a:srgbClr val="BF2E1A"/>
              </a:solidFill>
              <a:latin typeface="Garamond"/>
              <a:ea typeface="Garamond"/>
              <a:cs typeface="Garamond"/>
              <a:sym typeface="Garamond"/>
            </a:endParaRPr>
          </a:p>
        </p:txBody>
      </p:sp>
      <p:sp>
        <p:nvSpPr>
          <p:cNvPr id="237" name="Google Shape;237;p30"/>
          <p:cNvSpPr txBox="1">
            <a:spLocks noGrp="1"/>
          </p:cNvSpPr>
          <p:nvPr>
            <p:ph type="subTitle" idx="1"/>
          </p:nvPr>
        </p:nvSpPr>
        <p:spPr>
          <a:xfrm>
            <a:off x="311700" y="1772300"/>
            <a:ext cx="8520600" cy="30843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Calibri"/>
              <a:buChar char="●"/>
            </a:pPr>
            <a:r>
              <a:rPr lang="en" sz="1700" b="1">
                <a:solidFill>
                  <a:schemeClr val="dk1"/>
                </a:solidFill>
                <a:latin typeface="Roboto"/>
                <a:ea typeface="Roboto"/>
                <a:cs typeface="Roboto"/>
                <a:sym typeface="Roboto"/>
              </a:rPr>
              <a:t>Identify a Facilitator and Roles</a:t>
            </a:r>
            <a:endParaRPr sz="1700" b="1">
              <a:solidFill>
                <a:schemeClr val="dk1"/>
              </a:solidFill>
              <a:latin typeface="Roboto"/>
              <a:ea typeface="Roboto"/>
              <a:cs typeface="Roboto"/>
              <a:sym typeface="Roboto"/>
            </a:endParaRPr>
          </a:p>
          <a:p>
            <a:pPr marL="457200" lvl="0" indent="-336550" algn="l" rtl="0">
              <a:spcBef>
                <a:spcPts val="0"/>
              </a:spcBef>
              <a:spcAft>
                <a:spcPts val="0"/>
              </a:spcAft>
              <a:buSzPts val="1700"/>
              <a:buFont typeface="Calibri"/>
              <a:buChar char="●"/>
            </a:pPr>
            <a:r>
              <a:rPr lang="en" sz="1700">
                <a:solidFill>
                  <a:schemeClr val="dk1"/>
                </a:solidFill>
                <a:latin typeface="Roboto Light"/>
                <a:ea typeface="Roboto Light"/>
                <a:cs typeface="Roboto Light"/>
                <a:sym typeface="Roboto Light"/>
              </a:rPr>
              <a:t>The facilitator’s role involves consulting, connecting, facilitating, helping, and guiding. Facilitators cultivate and sustain the community through:</a:t>
            </a:r>
            <a:endParaRPr sz="1700">
              <a:solidFill>
                <a:schemeClr val="dk1"/>
              </a:solidFill>
              <a:latin typeface="Roboto Light"/>
              <a:ea typeface="Roboto Light"/>
              <a:cs typeface="Roboto Light"/>
              <a:sym typeface="Roboto Light"/>
            </a:endParaRPr>
          </a:p>
          <a:p>
            <a:pPr marL="914400" lvl="1" indent="-330200" algn="l" rtl="0">
              <a:spcBef>
                <a:spcPts val="0"/>
              </a:spcBef>
              <a:spcAft>
                <a:spcPts val="0"/>
              </a:spcAft>
              <a:buSzPts val="1600"/>
              <a:buFont typeface="Calibri"/>
              <a:buChar char="○"/>
            </a:pPr>
            <a:r>
              <a:rPr lang="en" sz="1600">
                <a:latin typeface="Roboto Light"/>
                <a:ea typeface="Roboto Light"/>
                <a:cs typeface="Roboto Light"/>
                <a:sym typeface="Roboto Light"/>
              </a:rPr>
              <a:t>M</a:t>
            </a:r>
            <a:r>
              <a:rPr lang="en" sz="1600">
                <a:solidFill>
                  <a:schemeClr val="dk1"/>
                </a:solidFill>
                <a:latin typeface="Roboto Light"/>
                <a:ea typeface="Roboto Light"/>
                <a:cs typeface="Roboto Light"/>
                <a:sym typeface="Roboto Light"/>
              </a:rPr>
              <a:t>onitoring activities</a:t>
            </a:r>
            <a:endParaRPr sz="1600">
              <a:solidFill>
                <a:schemeClr val="dk1"/>
              </a:solidFill>
              <a:latin typeface="Roboto Light"/>
              <a:ea typeface="Roboto Light"/>
              <a:cs typeface="Roboto Light"/>
              <a:sym typeface="Roboto Light"/>
            </a:endParaRPr>
          </a:p>
          <a:p>
            <a:pPr marL="914400" lvl="1" indent="-330200" algn="l" rtl="0">
              <a:spcBef>
                <a:spcPts val="0"/>
              </a:spcBef>
              <a:spcAft>
                <a:spcPts val="0"/>
              </a:spcAft>
              <a:buSzPts val="1600"/>
              <a:buFont typeface="Calibri"/>
              <a:buChar char="○"/>
            </a:pPr>
            <a:r>
              <a:rPr lang="en" sz="1600">
                <a:latin typeface="Roboto Light"/>
                <a:ea typeface="Roboto Light"/>
                <a:cs typeface="Roboto Light"/>
                <a:sym typeface="Roboto Light"/>
              </a:rPr>
              <a:t>E</a:t>
            </a:r>
            <a:r>
              <a:rPr lang="en" sz="1600">
                <a:solidFill>
                  <a:schemeClr val="dk1"/>
                </a:solidFill>
                <a:latin typeface="Roboto Light"/>
                <a:ea typeface="Roboto Light"/>
                <a:cs typeface="Roboto Light"/>
                <a:sym typeface="Roboto Light"/>
              </a:rPr>
              <a:t>ncouraging participation</a:t>
            </a:r>
            <a:endParaRPr sz="1600">
              <a:solidFill>
                <a:schemeClr val="dk1"/>
              </a:solidFill>
              <a:latin typeface="Roboto Light"/>
              <a:ea typeface="Roboto Light"/>
              <a:cs typeface="Roboto Light"/>
              <a:sym typeface="Roboto Light"/>
            </a:endParaRPr>
          </a:p>
          <a:p>
            <a:pPr marL="914400" lvl="1" indent="-330200" algn="l" rtl="0">
              <a:spcBef>
                <a:spcPts val="0"/>
              </a:spcBef>
              <a:spcAft>
                <a:spcPts val="0"/>
              </a:spcAft>
              <a:buSzPts val="1600"/>
              <a:buFont typeface="Calibri"/>
              <a:buChar char="○"/>
            </a:pPr>
            <a:r>
              <a:rPr lang="en" sz="1600">
                <a:latin typeface="Roboto Light"/>
                <a:ea typeface="Roboto Light"/>
                <a:cs typeface="Roboto Light"/>
                <a:sym typeface="Roboto Light"/>
              </a:rPr>
              <a:t>R</a:t>
            </a:r>
            <a:r>
              <a:rPr lang="en" sz="1600">
                <a:solidFill>
                  <a:schemeClr val="dk1"/>
                </a:solidFill>
                <a:latin typeface="Roboto Light"/>
                <a:ea typeface="Roboto Light"/>
                <a:cs typeface="Roboto Light"/>
                <a:sym typeface="Roboto Light"/>
              </a:rPr>
              <a:t>eporting community of practice activity (through metrics and evaluations)</a:t>
            </a:r>
            <a:endParaRPr sz="1600">
              <a:solidFill>
                <a:schemeClr val="dk1"/>
              </a:solidFill>
              <a:latin typeface="Roboto Light"/>
              <a:ea typeface="Roboto Light"/>
              <a:cs typeface="Roboto Light"/>
              <a:sym typeface="Roboto Light"/>
            </a:endParaRPr>
          </a:p>
          <a:p>
            <a:pPr marL="914400" lvl="1" indent="-330200" algn="l" rtl="0">
              <a:spcBef>
                <a:spcPts val="0"/>
              </a:spcBef>
              <a:spcAft>
                <a:spcPts val="0"/>
              </a:spcAft>
              <a:buSzPts val="1600"/>
              <a:buFont typeface="Calibri"/>
              <a:buChar char="○"/>
            </a:pPr>
            <a:r>
              <a:rPr lang="en" sz="1600">
                <a:latin typeface="Roboto Light"/>
                <a:ea typeface="Roboto Light"/>
                <a:cs typeface="Roboto Light"/>
                <a:sym typeface="Roboto Light"/>
              </a:rPr>
              <a:t>C</a:t>
            </a:r>
            <a:r>
              <a:rPr lang="en" sz="1600">
                <a:solidFill>
                  <a:schemeClr val="dk1"/>
                </a:solidFill>
                <a:latin typeface="Roboto Light"/>
                <a:ea typeface="Roboto Light"/>
                <a:cs typeface="Roboto Light"/>
                <a:sym typeface="Roboto Light"/>
              </a:rPr>
              <a:t>ollecting and sharing evidence of participation and impact</a:t>
            </a:r>
            <a:endParaRPr sz="1600">
              <a:solidFill>
                <a:schemeClr val="dk1"/>
              </a:solidFill>
              <a:latin typeface="Roboto Light"/>
              <a:ea typeface="Roboto Light"/>
              <a:cs typeface="Roboto Light"/>
              <a:sym typeface="Roboto Light"/>
            </a:endParaRPr>
          </a:p>
          <a:p>
            <a:pPr marL="914400" lvl="1" indent="-330200" algn="l" rtl="0">
              <a:spcBef>
                <a:spcPts val="0"/>
              </a:spcBef>
              <a:spcAft>
                <a:spcPts val="0"/>
              </a:spcAft>
              <a:buSzPts val="1600"/>
              <a:buFont typeface="Calibri"/>
              <a:buChar char="○"/>
            </a:pPr>
            <a:r>
              <a:rPr lang="en" sz="1600">
                <a:latin typeface="Roboto Light"/>
                <a:ea typeface="Roboto Light"/>
                <a:cs typeface="Roboto Light"/>
                <a:sym typeface="Roboto Light"/>
              </a:rPr>
              <a:t>M</a:t>
            </a:r>
            <a:r>
              <a:rPr lang="en" sz="1600">
                <a:solidFill>
                  <a:schemeClr val="dk1"/>
                </a:solidFill>
                <a:latin typeface="Roboto Light"/>
                <a:ea typeface="Roboto Light"/>
                <a:cs typeface="Roboto Light"/>
                <a:sym typeface="Roboto Light"/>
              </a:rPr>
              <a:t>anaging community of practice events (including face-to-face meetings and live webinars).</a:t>
            </a:r>
            <a:endParaRPr sz="16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u="sng">
                <a:solidFill>
                  <a:schemeClr val="hlink"/>
                </a:solidFill>
                <a:latin typeface="Roboto Light"/>
                <a:ea typeface="Roboto Light"/>
                <a:cs typeface="Roboto Light"/>
                <a:sym typeface="Roboto Light"/>
                <a:hlinkClick r:id="rId3"/>
              </a:rPr>
              <a:t>Facilitators</a:t>
            </a:r>
            <a:endParaRPr sz="1700">
              <a:solidFill>
                <a:srgbClr val="BF2E1A"/>
              </a:solidFill>
              <a:latin typeface="Roboto Light"/>
              <a:ea typeface="Roboto Light"/>
              <a:cs typeface="Roboto Light"/>
              <a:sym typeface="Roboto Light"/>
            </a:endParaRPr>
          </a:p>
        </p:txBody>
      </p:sp>
      <p:sp>
        <p:nvSpPr>
          <p:cNvPr id="238" name="Google Shape;238;p30"/>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30"/>
          <p:cNvPicPr preferRelativeResize="0"/>
          <p:nvPr/>
        </p:nvPicPr>
        <p:blipFill rotWithShape="1">
          <a:blip r:embed="rId4">
            <a:alphaModFix/>
          </a:blip>
          <a:srcRect r="58440"/>
          <a:stretch/>
        </p:blipFill>
        <p:spPr>
          <a:xfrm>
            <a:off x="3813800" y="179800"/>
            <a:ext cx="1516400" cy="648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31"/>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txBox="1">
            <a:spLocks noGrp="1"/>
          </p:cNvSpPr>
          <p:nvPr>
            <p:ph type="ctrTitle"/>
          </p:nvPr>
        </p:nvSpPr>
        <p:spPr>
          <a:xfrm>
            <a:off x="3275" y="1136575"/>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Types of Research</a:t>
            </a:r>
            <a:endParaRPr sz="4000">
              <a:solidFill>
                <a:srgbClr val="BF2E1A"/>
              </a:solidFill>
              <a:latin typeface="Garamond"/>
              <a:ea typeface="Garamond"/>
              <a:cs typeface="Garamond"/>
              <a:sym typeface="Garamond"/>
            </a:endParaRPr>
          </a:p>
        </p:txBody>
      </p:sp>
      <p:sp>
        <p:nvSpPr>
          <p:cNvPr id="247" name="Google Shape;247;p31"/>
          <p:cNvSpPr txBox="1">
            <a:spLocks noGrp="1"/>
          </p:cNvSpPr>
          <p:nvPr>
            <p:ph type="subTitle" idx="1"/>
          </p:nvPr>
        </p:nvSpPr>
        <p:spPr>
          <a:xfrm>
            <a:off x="311700" y="2119050"/>
            <a:ext cx="8520600" cy="280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Consider how content fits into one or more of the following three categories:</a:t>
            </a:r>
            <a:endParaRPr sz="1700">
              <a:solidFill>
                <a:schemeClr val="dk1"/>
              </a:solidFill>
              <a:latin typeface="Roboto Light"/>
              <a:ea typeface="Roboto Light"/>
              <a:cs typeface="Roboto Light"/>
              <a:sym typeface="Roboto Light"/>
            </a:endParaRPr>
          </a:p>
          <a:p>
            <a:pPr marL="457200" lvl="0" indent="-336550" algn="l" rtl="0">
              <a:spcBef>
                <a:spcPts val="100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Materials and information that participants can read and review on their own</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Knowledge and information that benefits from listening to a structured presentation or a subject matter expert</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Shared knowledge and experiential learning that benefits from interaction between participants.</a:t>
            </a:r>
            <a:endParaRPr sz="1700">
              <a:solidFill>
                <a:schemeClr val="dk1"/>
              </a:solidFill>
              <a:latin typeface="Roboto Light"/>
              <a:ea typeface="Roboto Light"/>
              <a:cs typeface="Roboto Light"/>
              <a:sym typeface="Roboto Light"/>
            </a:endParaRPr>
          </a:p>
        </p:txBody>
      </p:sp>
      <p:sp>
        <p:nvSpPr>
          <p:cNvPr id="248" name="Google Shape;248;p31"/>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1"/>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p:nvPr/>
        </p:nvSpPr>
        <p:spPr>
          <a:xfrm>
            <a:off x="311700" y="1155850"/>
            <a:ext cx="8520600" cy="3717950"/>
          </a:xfrm>
          <a:prstGeom prst="flowChartOffpageConnector">
            <a:avLst/>
          </a:prstGeom>
          <a:solidFill>
            <a:srgbClr val="BF2E1A">
              <a:alpha val="89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 name="Google Shape;62;p14"/>
          <p:cNvSpPr txBox="1">
            <a:spLocks noGrp="1"/>
          </p:cNvSpPr>
          <p:nvPr>
            <p:ph type="subTitle" idx="1"/>
          </p:nvPr>
        </p:nvSpPr>
        <p:spPr>
          <a:xfrm>
            <a:off x="311700" y="183100"/>
            <a:ext cx="8520600" cy="89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Discussion</a:t>
            </a:r>
            <a:endParaRPr sz="4000" b="1">
              <a:solidFill>
                <a:srgbClr val="BF2E1A"/>
              </a:solidFill>
              <a:latin typeface="Garamond"/>
              <a:ea typeface="Garamond"/>
              <a:cs typeface="Garamond"/>
              <a:sym typeface="Garamond"/>
            </a:endParaRPr>
          </a:p>
        </p:txBody>
      </p:sp>
      <p:sp>
        <p:nvSpPr>
          <p:cNvPr id="63" name="Google Shape;63;p14"/>
          <p:cNvSpPr txBox="1"/>
          <p:nvPr/>
        </p:nvSpPr>
        <p:spPr>
          <a:xfrm>
            <a:off x="922300" y="2258900"/>
            <a:ext cx="71229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b="1">
                <a:solidFill>
                  <a:schemeClr val="lt1"/>
                </a:solidFill>
                <a:latin typeface="Roboto"/>
                <a:ea typeface="Roboto"/>
                <a:cs typeface="Roboto"/>
                <a:sym typeface="Roboto"/>
              </a:rPr>
              <a:t>What are some participation barriers to professional development?</a:t>
            </a:r>
            <a:endParaRPr sz="3000" b="1">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32"/>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txBox="1">
            <a:spLocks noGrp="1"/>
          </p:cNvSpPr>
          <p:nvPr>
            <p:ph type="ctrTitle"/>
          </p:nvPr>
        </p:nvSpPr>
        <p:spPr>
          <a:xfrm>
            <a:off x="3275" y="1165450"/>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Designing for Online Participation</a:t>
            </a:r>
            <a:endParaRPr sz="4000">
              <a:solidFill>
                <a:srgbClr val="BF2E1A"/>
              </a:solidFill>
              <a:latin typeface="Garamond"/>
              <a:ea typeface="Garamond"/>
              <a:cs typeface="Garamond"/>
              <a:sym typeface="Garamond"/>
            </a:endParaRPr>
          </a:p>
        </p:txBody>
      </p:sp>
      <p:sp>
        <p:nvSpPr>
          <p:cNvPr id="257" name="Google Shape;257;p32"/>
          <p:cNvSpPr txBox="1">
            <a:spLocks noGrp="1"/>
          </p:cNvSpPr>
          <p:nvPr>
            <p:ph type="subTitle" idx="1"/>
          </p:nvPr>
        </p:nvSpPr>
        <p:spPr>
          <a:xfrm>
            <a:off x="311700" y="2176825"/>
            <a:ext cx="8520600" cy="27738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Create opportunities for open dialogue. </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Welcome and allow different levels of participation. </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Combine familiarity and excitement. </a:t>
            </a:r>
            <a:endParaRPr sz="1700">
              <a:solidFill>
                <a:schemeClr val="dk1"/>
              </a:solidFill>
              <a:latin typeface="Roboto Light"/>
              <a:ea typeface="Roboto Light"/>
              <a:cs typeface="Roboto Light"/>
              <a:sym typeface="Roboto Light"/>
            </a:endParaRPr>
          </a:p>
          <a:p>
            <a:pPr marL="914400" lvl="1"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Consider how the collaboration tools that are part of conferencing software can be used to do this— voting, short answer polls and white boards are all strategies for participants to share and document their ideas.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Find and nurture a regular rhythm for the community. </a:t>
            </a:r>
            <a:endParaRPr sz="1700">
              <a:solidFill>
                <a:schemeClr val="dk1"/>
              </a:solidFill>
              <a:latin typeface="Roboto Light"/>
              <a:ea typeface="Roboto Light"/>
              <a:cs typeface="Roboto Light"/>
              <a:sym typeface="Roboto Light"/>
            </a:endParaRPr>
          </a:p>
        </p:txBody>
      </p:sp>
      <p:sp>
        <p:nvSpPr>
          <p:cNvPr id="258" name="Google Shape;258;p32"/>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32"/>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33"/>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txBox="1">
            <a:spLocks noGrp="1"/>
          </p:cNvSpPr>
          <p:nvPr>
            <p:ph type="ctrTitle"/>
          </p:nvPr>
        </p:nvSpPr>
        <p:spPr>
          <a:xfrm>
            <a:off x="3275" y="963200"/>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Types of Data to Collect</a:t>
            </a:r>
            <a:endParaRPr sz="4000">
              <a:solidFill>
                <a:srgbClr val="BF2E1A"/>
              </a:solidFill>
              <a:latin typeface="Garamond"/>
              <a:ea typeface="Garamond"/>
              <a:cs typeface="Garamond"/>
              <a:sym typeface="Garamond"/>
            </a:endParaRPr>
          </a:p>
        </p:txBody>
      </p:sp>
      <p:sp>
        <p:nvSpPr>
          <p:cNvPr id="267" name="Google Shape;267;p33"/>
          <p:cNvSpPr txBox="1">
            <a:spLocks noGrp="1"/>
          </p:cNvSpPr>
          <p:nvPr>
            <p:ph type="subTitle" idx="1"/>
          </p:nvPr>
        </p:nvSpPr>
        <p:spPr>
          <a:xfrm>
            <a:off x="311700" y="1778725"/>
            <a:ext cx="8520600" cy="314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solidFill>
                  <a:schemeClr val="dk1"/>
                </a:solidFill>
                <a:latin typeface="Roboto Light"/>
                <a:ea typeface="Roboto Light"/>
                <a:cs typeface="Roboto Light"/>
                <a:sym typeface="Roboto Light"/>
              </a:rPr>
              <a:t>Throughout the life cycle of the community, three basic kinds of data can be collected:</a:t>
            </a:r>
            <a:endParaRPr sz="1700">
              <a:solidFill>
                <a:schemeClr val="dk1"/>
              </a:solidFill>
              <a:latin typeface="Roboto Light"/>
              <a:ea typeface="Roboto Light"/>
              <a:cs typeface="Roboto Light"/>
              <a:sym typeface="Roboto Light"/>
            </a:endParaRPr>
          </a:p>
          <a:p>
            <a:pPr marL="457200" lvl="0" indent="-336550" algn="l" rtl="0">
              <a:spcBef>
                <a:spcPts val="100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Needs assessment</a:t>
            </a:r>
            <a:r>
              <a:rPr lang="en" sz="1700">
                <a:solidFill>
                  <a:schemeClr val="dk1"/>
                </a:solidFill>
                <a:latin typeface="Roboto Light"/>
                <a:ea typeface="Roboto Light"/>
                <a:cs typeface="Roboto Light"/>
                <a:sym typeface="Roboto Light"/>
              </a:rPr>
              <a:t>: What do members of the community want and need?</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Participation</a:t>
            </a:r>
            <a:r>
              <a:rPr lang="en" sz="1700">
                <a:solidFill>
                  <a:schemeClr val="dk1"/>
                </a:solidFill>
                <a:latin typeface="Roboto Light"/>
                <a:ea typeface="Roboto Light"/>
                <a:cs typeface="Roboto Light"/>
                <a:sym typeface="Roboto Light"/>
              </a:rPr>
              <a:t>: How active was the community? </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Impact</a:t>
            </a:r>
            <a:r>
              <a:rPr lang="en" sz="1700">
                <a:solidFill>
                  <a:schemeClr val="dk1"/>
                </a:solidFill>
                <a:latin typeface="Roboto Light"/>
                <a:ea typeface="Roboto Light"/>
                <a:cs typeface="Roboto Light"/>
                <a:sym typeface="Roboto Light"/>
              </a:rPr>
              <a:t>: How did practice change as a result of the community of practice? </a:t>
            </a:r>
            <a:endParaRPr sz="170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sz="1700">
              <a:solidFill>
                <a:schemeClr val="dk1"/>
              </a:solidFill>
              <a:latin typeface="Roboto Light"/>
              <a:ea typeface="Roboto Light"/>
              <a:cs typeface="Roboto Light"/>
              <a:sym typeface="Roboto Light"/>
            </a:endParaRPr>
          </a:p>
          <a:p>
            <a:pPr marL="0" lvl="0" indent="0" algn="l" rtl="0">
              <a:spcBef>
                <a:spcPts val="0"/>
              </a:spcBef>
              <a:spcAft>
                <a:spcPts val="0"/>
              </a:spcAft>
              <a:buNone/>
            </a:pPr>
            <a:r>
              <a:rPr lang="en" sz="1700" u="sng">
                <a:solidFill>
                  <a:srgbClr val="BF2E1A"/>
                </a:solidFill>
                <a:latin typeface="Roboto Light"/>
                <a:ea typeface="Roboto Light"/>
                <a:cs typeface="Roboto Light"/>
                <a:sym typeface="Roboto Light"/>
                <a:hlinkClick r:id="rId3">
                  <a:extLst>
                    <a:ext uri="{A12FA001-AC4F-418D-AE19-62706E023703}">
                      <ahyp:hlinkClr xmlns:ahyp="http://schemas.microsoft.com/office/drawing/2018/hyperlinkcolor" val="tx"/>
                    </a:ext>
                  </a:extLst>
                </a:hlinkClick>
              </a:rPr>
              <a:t>Sample Data Gathering Plan</a:t>
            </a:r>
            <a:endParaRPr sz="1700">
              <a:solidFill>
                <a:srgbClr val="BF2E1A"/>
              </a:solidFill>
              <a:latin typeface="Roboto Light"/>
              <a:ea typeface="Roboto Light"/>
              <a:cs typeface="Roboto Light"/>
              <a:sym typeface="Roboto Light"/>
            </a:endParaRPr>
          </a:p>
          <a:p>
            <a:pPr marL="0" lvl="0" indent="0" algn="l" rtl="0">
              <a:spcBef>
                <a:spcPts val="0"/>
              </a:spcBef>
              <a:spcAft>
                <a:spcPts val="0"/>
              </a:spcAft>
              <a:buNone/>
            </a:pPr>
            <a:r>
              <a:rPr lang="en" sz="1700">
                <a:solidFill>
                  <a:srgbClr val="BF2E1A"/>
                </a:solidFill>
                <a:latin typeface="Roboto Light"/>
                <a:ea typeface="Roboto Light"/>
                <a:cs typeface="Roboto Light"/>
                <a:sym typeface="Roboto Light"/>
              </a:rPr>
              <a:t>Sample </a:t>
            </a:r>
            <a:r>
              <a:rPr lang="en" sz="1700" u="sng">
                <a:solidFill>
                  <a:schemeClr val="hlink"/>
                </a:solidFill>
                <a:latin typeface="Roboto Light"/>
                <a:ea typeface="Roboto Light"/>
                <a:cs typeface="Roboto Light"/>
                <a:sym typeface="Roboto Light"/>
                <a:hlinkClick r:id="rId4"/>
              </a:rPr>
              <a:t>Reflection Form</a:t>
            </a:r>
            <a:r>
              <a:rPr lang="en" sz="1700">
                <a:solidFill>
                  <a:srgbClr val="BF2E1A"/>
                </a:solidFill>
                <a:latin typeface="Roboto Light"/>
                <a:ea typeface="Roboto Light"/>
                <a:cs typeface="Roboto Light"/>
                <a:sym typeface="Roboto Light"/>
              </a:rPr>
              <a:t> and </a:t>
            </a:r>
            <a:r>
              <a:rPr lang="en" sz="1700" u="sng">
                <a:solidFill>
                  <a:schemeClr val="hlink"/>
                </a:solidFill>
                <a:latin typeface="Roboto Light"/>
                <a:ea typeface="Roboto Light"/>
                <a:cs typeface="Roboto Light"/>
                <a:sym typeface="Roboto Light"/>
                <a:hlinkClick r:id="rId5"/>
              </a:rPr>
              <a:t>Final Assessment</a:t>
            </a:r>
            <a:r>
              <a:rPr lang="en" sz="1700">
                <a:solidFill>
                  <a:srgbClr val="BF2E1A"/>
                </a:solidFill>
                <a:latin typeface="Roboto Light"/>
                <a:ea typeface="Roboto Light"/>
                <a:cs typeface="Roboto Light"/>
                <a:sym typeface="Roboto Light"/>
              </a:rPr>
              <a:t> from Late Start CoP</a:t>
            </a:r>
            <a:endParaRPr sz="1700">
              <a:solidFill>
                <a:srgbClr val="BF2E1A"/>
              </a:solidFill>
              <a:latin typeface="Roboto Light"/>
              <a:ea typeface="Roboto Light"/>
              <a:cs typeface="Roboto Light"/>
              <a:sym typeface="Roboto Light"/>
            </a:endParaRPr>
          </a:p>
        </p:txBody>
      </p:sp>
      <p:sp>
        <p:nvSpPr>
          <p:cNvPr id="268" name="Google Shape;268;p33"/>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33"/>
          <p:cNvPicPr preferRelativeResize="0"/>
          <p:nvPr/>
        </p:nvPicPr>
        <p:blipFill rotWithShape="1">
          <a:blip r:embed="rId6">
            <a:alphaModFix/>
          </a:blip>
          <a:srcRect r="58440"/>
          <a:stretch/>
        </p:blipFill>
        <p:spPr>
          <a:xfrm>
            <a:off x="3813800" y="179800"/>
            <a:ext cx="1516400" cy="648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34"/>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txBox="1">
            <a:spLocks noGrp="1"/>
          </p:cNvSpPr>
          <p:nvPr>
            <p:ph type="ctrTitle"/>
          </p:nvPr>
        </p:nvSpPr>
        <p:spPr>
          <a:xfrm>
            <a:off x="0" y="1258575"/>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Make a Legacy Plan</a:t>
            </a:r>
            <a:endParaRPr sz="4000">
              <a:solidFill>
                <a:srgbClr val="BF2E1A"/>
              </a:solidFill>
              <a:latin typeface="Garamond"/>
              <a:ea typeface="Garamond"/>
              <a:cs typeface="Garamond"/>
              <a:sym typeface="Garamond"/>
            </a:endParaRPr>
          </a:p>
        </p:txBody>
      </p:sp>
      <p:sp>
        <p:nvSpPr>
          <p:cNvPr id="277" name="Google Shape;277;p34"/>
          <p:cNvSpPr txBox="1">
            <a:spLocks noGrp="1"/>
          </p:cNvSpPr>
          <p:nvPr>
            <p:ph type="subTitle" idx="1"/>
          </p:nvPr>
        </p:nvSpPr>
        <p:spPr>
          <a:xfrm>
            <a:off x="311700" y="2363050"/>
            <a:ext cx="8520600" cy="1804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How will you share your materials?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Will there be other deliverables?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How will you share with your colleagues?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Calibri"/>
              <a:buChar char="●"/>
            </a:pPr>
            <a:r>
              <a:rPr lang="en" sz="1700">
                <a:solidFill>
                  <a:schemeClr val="dk1"/>
                </a:solidFill>
                <a:latin typeface="Roboto Light"/>
                <a:ea typeface="Roboto Light"/>
                <a:cs typeface="Roboto Light"/>
                <a:sym typeface="Roboto Light"/>
              </a:rPr>
              <a:t>How will you know it’s successful?</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Roboto Light"/>
              <a:buChar char="●"/>
            </a:pPr>
            <a:r>
              <a:rPr lang="en" sz="1700">
                <a:solidFill>
                  <a:schemeClr val="dk1"/>
                </a:solidFill>
                <a:latin typeface="Roboto Light"/>
                <a:ea typeface="Roboto Light"/>
                <a:cs typeface="Roboto Light"/>
                <a:sym typeface="Roboto Light"/>
              </a:rPr>
              <a:t>Will the CoP meet for 30, 60, 90 days after?</a:t>
            </a:r>
            <a:endParaRPr sz="1700">
              <a:solidFill>
                <a:schemeClr val="dk1"/>
              </a:solidFill>
              <a:latin typeface="Roboto Light"/>
              <a:ea typeface="Roboto Light"/>
              <a:cs typeface="Roboto Light"/>
              <a:sym typeface="Roboto Light"/>
            </a:endParaRPr>
          </a:p>
        </p:txBody>
      </p:sp>
      <p:sp>
        <p:nvSpPr>
          <p:cNvPr id="278" name="Google Shape;278;p34"/>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p34"/>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p35"/>
          <p:cNvSpPr txBox="1">
            <a:spLocks noGrp="1"/>
          </p:cNvSpPr>
          <p:nvPr>
            <p:ph type="subTitle" idx="1"/>
          </p:nvPr>
        </p:nvSpPr>
        <p:spPr>
          <a:xfrm>
            <a:off x="311700" y="2054175"/>
            <a:ext cx="8520600" cy="152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400" b="1">
                <a:solidFill>
                  <a:srgbClr val="BF2E1A"/>
                </a:solidFill>
                <a:latin typeface="Garamond"/>
                <a:ea typeface="Garamond"/>
                <a:cs typeface="Garamond"/>
                <a:sym typeface="Garamond"/>
              </a:rPr>
              <a:t>Barriers to Engagement</a:t>
            </a:r>
            <a:endParaRPr sz="4400" b="1">
              <a:solidFill>
                <a:srgbClr val="BF2E1A"/>
              </a:solidFill>
              <a:latin typeface="Garamond"/>
              <a:ea typeface="Garamond"/>
              <a:cs typeface="Garamond"/>
              <a:sym typeface="Garamond"/>
            </a:endParaRPr>
          </a:p>
        </p:txBody>
      </p:sp>
      <p:pic>
        <p:nvPicPr>
          <p:cNvPr id="285" name="Google Shape;285;p35"/>
          <p:cNvPicPr preferRelativeResize="0"/>
          <p:nvPr/>
        </p:nvPicPr>
        <p:blipFill>
          <a:blip r:embed="rId4">
            <a:alphaModFix/>
          </a:blip>
          <a:stretch>
            <a:fillRect/>
          </a:stretch>
        </p:blipFill>
        <p:spPr>
          <a:xfrm>
            <a:off x="455280" y="421450"/>
            <a:ext cx="2114901" cy="914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36"/>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txBox="1">
            <a:spLocks noGrp="1"/>
          </p:cNvSpPr>
          <p:nvPr>
            <p:ph type="ctrTitle"/>
          </p:nvPr>
        </p:nvSpPr>
        <p:spPr>
          <a:xfrm>
            <a:off x="0" y="1258575"/>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Engagement</a:t>
            </a:r>
            <a:endParaRPr sz="4000">
              <a:solidFill>
                <a:srgbClr val="BF2E1A"/>
              </a:solidFill>
              <a:latin typeface="Garamond"/>
              <a:ea typeface="Garamond"/>
              <a:cs typeface="Garamond"/>
              <a:sym typeface="Garamond"/>
            </a:endParaRPr>
          </a:p>
        </p:txBody>
      </p:sp>
      <p:sp>
        <p:nvSpPr>
          <p:cNvPr id="293" name="Google Shape;293;p36"/>
          <p:cNvSpPr txBox="1">
            <a:spLocks noGrp="1"/>
          </p:cNvSpPr>
          <p:nvPr>
            <p:ph type="subTitle" idx="1"/>
          </p:nvPr>
        </p:nvSpPr>
        <p:spPr>
          <a:xfrm>
            <a:off x="311700" y="2363050"/>
            <a:ext cx="8520600" cy="1804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Timing:</a:t>
            </a:r>
            <a:r>
              <a:rPr lang="en" sz="1700">
                <a:solidFill>
                  <a:schemeClr val="dk1"/>
                </a:solidFill>
                <a:latin typeface="Roboto Light"/>
                <a:ea typeface="Roboto Light"/>
                <a:cs typeface="Roboto Light"/>
                <a:sym typeface="Roboto Light"/>
              </a:rPr>
              <a:t> Difficulty scheduling the sessions</a:t>
            </a:r>
            <a:endParaRPr sz="1700">
              <a:solidFill>
                <a:schemeClr val="dk1"/>
              </a:solidFill>
              <a:latin typeface="Roboto Light"/>
              <a:ea typeface="Roboto Light"/>
              <a:cs typeface="Roboto Light"/>
              <a:sym typeface="Roboto Light"/>
            </a:endParaRPr>
          </a:p>
          <a:p>
            <a:pPr marL="914400" lvl="1" indent="-336550" algn="l" rtl="0">
              <a:spcBef>
                <a:spcPts val="0"/>
              </a:spcBef>
              <a:spcAft>
                <a:spcPts val="0"/>
              </a:spcAft>
              <a:buClr>
                <a:schemeClr val="dk1"/>
              </a:buClr>
              <a:buSzPts val="1700"/>
              <a:buFont typeface="Roboto Light"/>
              <a:buChar char="○"/>
            </a:pPr>
            <a:r>
              <a:rPr lang="en" sz="1700">
                <a:latin typeface="Roboto Light"/>
                <a:ea typeface="Roboto Light"/>
                <a:cs typeface="Roboto Light"/>
                <a:sym typeface="Roboto Light"/>
              </a:rPr>
              <a:t>Our faculty did not want to create their own content. </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Roboto Light"/>
              <a:buChar char="●"/>
            </a:pPr>
            <a:r>
              <a:rPr lang="en" sz="1700" b="1">
                <a:solidFill>
                  <a:schemeClr val="dk1"/>
                </a:solidFill>
                <a:latin typeface="Roboto"/>
                <a:ea typeface="Roboto"/>
                <a:cs typeface="Roboto"/>
                <a:sym typeface="Roboto"/>
              </a:rPr>
              <a:t>Modality:</a:t>
            </a:r>
            <a:r>
              <a:rPr lang="en" sz="1700">
                <a:solidFill>
                  <a:schemeClr val="dk1"/>
                </a:solidFill>
                <a:latin typeface="Roboto Light"/>
                <a:ea typeface="Roboto Light"/>
                <a:cs typeface="Roboto Light"/>
                <a:sym typeface="Roboto Light"/>
              </a:rPr>
              <a:t> Is f2f or online more manageable?</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Roboto Light"/>
              <a:buChar char="●"/>
            </a:pPr>
            <a:r>
              <a:rPr lang="en" sz="1700" b="1">
                <a:solidFill>
                  <a:schemeClr val="dk1"/>
                </a:solidFill>
                <a:latin typeface="Roboto"/>
                <a:ea typeface="Roboto"/>
                <a:cs typeface="Roboto"/>
                <a:sym typeface="Roboto"/>
              </a:rPr>
              <a:t>Interest:</a:t>
            </a:r>
            <a:r>
              <a:rPr lang="en" sz="1700">
                <a:solidFill>
                  <a:schemeClr val="dk1"/>
                </a:solidFill>
                <a:latin typeface="Roboto Light"/>
                <a:ea typeface="Roboto Light"/>
                <a:cs typeface="Roboto Light"/>
                <a:sym typeface="Roboto Light"/>
              </a:rPr>
              <a:t> Is the topic at the point of need and interesting?</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Roboto"/>
              <a:buChar char="●"/>
            </a:pPr>
            <a:r>
              <a:rPr lang="en" sz="1700" b="1">
                <a:solidFill>
                  <a:schemeClr val="dk1"/>
                </a:solidFill>
                <a:latin typeface="Roboto"/>
                <a:ea typeface="Roboto"/>
                <a:cs typeface="Roboto"/>
                <a:sym typeface="Roboto"/>
              </a:rPr>
              <a:t>Marketing: </a:t>
            </a:r>
            <a:r>
              <a:rPr lang="en" sz="1700">
                <a:solidFill>
                  <a:schemeClr val="dk1"/>
                </a:solidFill>
                <a:latin typeface="Roboto Light"/>
                <a:ea typeface="Roboto Light"/>
                <a:cs typeface="Roboto Light"/>
                <a:sym typeface="Roboto Light"/>
              </a:rPr>
              <a:t>Do people know about it and did we use the right language?</a:t>
            </a:r>
            <a:endParaRPr sz="1700">
              <a:solidFill>
                <a:schemeClr val="dk1"/>
              </a:solidFill>
              <a:latin typeface="Roboto Light"/>
              <a:ea typeface="Roboto Light"/>
              <a:cs typeface="Roboto Light"/>
              <a:sym typeface="Roboto Light"/>
            </a:endParaRPr>
          </a:p>
        </p:txBody>
      </p:sp>
      <p:sp>
        <p:nvSpPr>
          <p:cNvPr id="294" name="Google Shape;294;p36"/>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36"/>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300" name="Google Shape;300;p37"/>
          <p:cNvSpPr/>
          <p:nvPr/>
        </p:nvSpPr>
        <p:spPr>
          <a:xfrm>
            <a:off x="311700" y="1155850"/>
            <a:ext cx="8520600" cy="3717950"/>
          </a:xfrm>
          <a:prstGeom prst="flowChartOffpageConnector">
            <a:avLst/>
          </a:prstGeom>
          <a:solidFill>
            <a:srgbClr val="BF2E1A">
              <a:alpha val="89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1" name="Google Shape;301;p37"/>
          <p:cNvSpPr txBox="1">
            <a:spLocks noGrp="1"/>
          </p:cNvSpPr>
          <p:nvPr>
            <p:ph type="subTitle" idx="1"/>
          </p:nvPr>
        </p:nvSpPr>
        <p:spPr>
          <a:xfrm>
            <a:off x="311700" y="183100"/>
            <a:ext cx="8520600" cy="89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Discussion Questions</a:t>
            </a:r>
            <a:endParaRPr sz="4000" b="1">
              <a:solidFill>
                <a:srgbClr val="BF2E1A"/>
              </a:solidFill>
              <a:latin typeface="Garamond"/>
              <a:ea typeface="Garamond"/>
              <a:cs typeface="Garamond"/>
              <a:sym typeface="Garamond"/>
            </a:endParaRPr>
          </a:p>
        </p:txBody>
      </p:sp>
      <p:sp>
        <p:nvSpPr>
          <p:cNvPr id="302" name="Google Shape;302;p37"/>
          <p:cNvSpPr txBox="1"/>
          <p:nvPr/>
        </p:nvSpPr>
        <p:spPr>
          <a:xfrm>
            <a:off x="987000" y="2177475"/>
            <a:ext cx="39303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lt1"/>
                </a:solidFill>
                <a:latin typeface="Roboto"/>
                <a:ea typeface="Roboto"/>
                <a:cs typeface="Roboto"/>
                <a:sym typeface="Roboto"/>
              </a:rPr>
              <a:t>How do we foster high levels of engagement from classified, faculty, and admin in the Communities of Practice?  </a:t>
            </a:r>
            <a:endParaRPr sz="2000" b="1">
              <a:solidFill>
                <a:schemeClr val="dk1"/>
              </a:solidFill>
              <a:latin typeface="Roboto"/>
              <a:ea typeface="Roboto"/>
              <a:cs typeface="Roboto"/>
              <a:sym typeface="Roboto"/>
            </a:endParaRPr>
          </a:p>
        </p:txBody>
      </p:sp>
      <p:pic>
        <p:nvPicPr>
          <p:cNvPr id="303" name="Google Shape;303;p37"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4"/>
          </p:cNvPr>
          <p:cNvPicPr preferRelativeResize="0"/>
          <p:nvPr/>
        </p:nvPicPr>
        <p:blipFill>
          <a:blip r:embed="rId5">
            <a:alphaModFix/>
          </a:blip>
          <a:stretch>
            <a:fillRect/>
          </a:stretch>
        </p:blipFill>
        <p:spPr>
          <a:xfrm>
            <a:off x="5245975" y="2097525"/>
            <a:ext cx="3048000" cy="1714500"/>
          </a:xfrm>
          <a:prstGeom prst="rect">
            <a:avLst/>
          </a:prstGeom>
          <a:noFill/>
          <a:ln>
            <a:noFill/>
          </a:ln>
        </p:spPr>
      </p:pic>
      <p:pic>
        <p:nvPicPr>
          <p:cNvPr id="304" name="Google Shape;304;p37"/>
          <p:cNvPicPr preferRelativeResize="0"/>
          <p:nvPr/>
        </p:nvPicPr>
        <p:blipFill>
          <a:blip r:embed="rId6">
            <a:alphaModFix/>
          </a:blip>
          <a:stretch>
            <a:fillRect/>
          </a:stretch>
        </p:blipFill>
        <p:spPr>
          <a:xfrm>
            <a:off x="311701" y="183100"/>
            <a:ext cx="1598200" cy="161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38"/>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txBox="1">
            <a:spLocks noGrp="1"/>
          </p:cNvSpPr>
          <p:nvPr>
            <p:ph type="ctrTitle"/>
          </p:nvPr>
        </p:nvSpPr>
        <p:spPr>
          <a:xfrm>
            <a:off x="0" y="1258575"/>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Equity</a:t>
            </a:r>
            <a:endParaRPr sz="4000">
              <a:solidFill>
                <a:srgbClr val="BF2E1A"/>
              </a:solidFill>
              <a:latin typeface="Garamond"/>
              <a:ea typeface="Garamond"/>
              <a:cs typeface="Garamond"/>
              <a:sym typeface="Garamond"/>
            </a:endParaRPr>
          </a:p>
        </p:txBody>
      </p:sp>
      <p:sp>
        <p:nvSpPr>
          <p:cNvPr id="312" name="Google Shape;312;p38"/>
          <p:cNvSpPr txBox="1">
            <a:spLocks noGrp="1"/>
          </p:cNvSpPr>
          <p:nvPr>
            <p:ph type="subTitle" idx="1"/>
          </p:nvPr>
        </p:nvSpPr>
        <p:spPr>
          <a:xfrm>
            <a:off x="311700" y="2363050"/>
            <a:ext cx="8520600" cy="1804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On-trend Key Terms: </a:t>
            </a:r>
            <a:r>
              <a:rPr lang="en" sz="1700">
                <a:solidFill>
                  <a:schemeClr val="dk1"/>
                </a:solidFill>
                <a:latin typeface="Roboto Light"/>
                <a:ea typeface="Roboto Light"/>
                <a:cs typeface="Roboto Light"/>
                <a:sym typeface="Roboto Light"/>
              </a:rPr>
              <a:t>Do some people disengage when they see the words?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a:buChar char="●"/>
            </a:pPr>
            <a:r>
              <a:rPr lang="en" sz="1700" b="1">
                <a:solidFill>
                  <a:schemeClr val="dk1"/>
                </a:solidFill>
                <a:latin typeface="Roboto"/>
                <a:ea typeface="Roboto"/>
                <a:cs typeface="Roboto"/>
                <a:sym typeface="Roboto"/>
              </a:rPr>
              <a:t>Saturation: </a:t>
            </a:r>
            <a:r>
              <a:rPr lang="en" sz="1700">
                <a:solidFill>
                  <a:schemeClr val="dk1"/>
                </a:solidFill>
                <a:latin typeface="Roboto Light"/>
                <a:ea typeface="Roboto Light"/>
                <a:cs typeface="Roboto Light"/>
                <a:sym typeface="Roboto Light"/>
              </a:rPr>
              <a:t>Have we reached the point of crossing the chasm of change?</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a:buChar char="●"/>
            </a:pPr>
            <a:r>
              <a:rPr lang="en" sz="1700" b="1">
                <a:solidFill>
                  <a:schemeClr val="dk1"/>
                </a:solidFill>
                <a:latin typeface="Roboto"/>
                <a:ea typeface="Roboto"/>
                <a:cs typeface="Roboto"/>
                <a:sym typeface="Roboto"/>
              </a:rPr>
              <a:t>Perceptions: </a:t>
            </a:r>
            <a:r>
              <a:rPr lang="en" sz="1700">
                <a:solidFill>
                  <a:schemeClr val="dk1"/>
                </a:solidFill>
                <a:latin typeface="Roboto Light"/>
                <a:ea typeface="Roboto Light"/>
                <a:cs typeface="Roboto Light"/>
                <a:sym typeface="Roboto Light"/>
              </a:rPr>
              <a:t>Do they see themselves represented in the facilitation?</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a:buChar char="●"/>
            </a:pPr>
            <a:r>
              <a:rPr lang="en" sz="1700" b="1">
                <a:solidFill>
                  <a:schemeClr val="dk1"/>
                </a:solidFill>
                <a:latin typeface="Roboto"/>
                <a:ea typeface="Roboto"/>
                <a:cs typeface="Roboto"/>
                <a:sym typeface="Roboto"/>
              </a:rPr>
              <a:t>Marketing: </a:t>
            </a:r>
            <a:r>
              <a:rPr lang="en" sz="1700">
                <a:solidFill>
                  <a:schemeClr val="dk1"/>
                </a:solidFill>
                <a:latin typeface="Roboto Light"/>
                <a:ea typeface="Roboto Light"/>
                <a:cs typeface="Roboto Light"/>
                <a:sym typeface="Roboto Light"/>
              </a:rPr>
              <a:t>Are we promoting the right things for the engagement we want?</a:t>
            </a:r>
            <a:endParaRPr sz="1700">
              <a:solidFill>
                <a:schemeClr val="dk1"/>
              </a:solidFill>
              <a:latin typeface="Roboto Light"/>
              <a:ea typeface="Roboto Light"/>
              <a:cs typeface="Roboto Light"/>
              <a:sym typeface="Roboto Light"/>
            </a:endParaRPr>
          </a:p>
        </p:txBody>
      </p:sp>
      <p:sp>
        <p:nvSpPr>
          <p:cNvPr id="313" name="Google Shape;313;p38"/>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4" name="Google Shape;314;p38"/>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Google Shape;319;p39"/>
          <p:cNvSpPr/>
          <p:nvPr/>
        </p:nvSpPr>
        <p:spPr>
          <a:xfrm>
            <a:off x="311700" y="1155850"/>
            <a:ext cx="8520600" cy="3717950"/>
          </a:xfrm>
          <a:prstGeom prst="flowChartOffpageConnector">
            <a:avLst/>
          </a:prstGeom>
          <a:solidFill>
            <a:srgbClr val="BF2E1A">
              <a:alpha val="89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0" name="Google Shape;320;p39"/>
          <p:cNvSpPr txBox="1">
            <a:spLocks noGrp="1"/>
          </p:cNvSpPr>
          <p:nvPr>
            <p:ph type="subTitle" idx="1"/>
          </p:nvPr>
        </p:nvSpPr>
        <p:spPr>
          <a:xfrm>
            <a:off x="311700" y="183100"/>
            <a:ext cx="8520600" cy="89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Discussion Questions</a:t>
            </a:r>
            <a:endParaRPr sz="4000" b="1">
              <a:solidFill>
                <a:srgbClr val="BF2E1A"/>
              </a:solidFill>
              <a:latin typeface="Garamond"/>
              <a:ea typeface="Garamond"/>
              <a:cs typeface="Garamond"/>
              <a:sym typeface="Garamond"/>
            </a:endParaRPr>
          </a:p>
        </p:txBody>
      </p:sp>
      <p:sp>
        <p:nvSpPr>
          <p:cNvPr id="321" name="Google Shape;321;p39"/>
          <p:cNvSpPr txBox="1"/>
          <p:nvPr/>
        </p:nvSpPr>
        <p:spPr>
          <a:xfrm>
            <a:off x="972925" y="2051950"/>
            <a:ext cx="39303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lt1"/>
                </a:solidFill>
                <a:latin typeface="Roboto"/>
                <a:ea typeface="Roboto"/>
                <a:cs typeface="Roboto"/>
                <a:sym typeface="Roboto"/>
              </a:rPr>
              <a:t>How can we address potential resistance or pushback to equity topics in the way we market our professional development?</a:t>
            </a:r>
            <a:endParaRPr sz="2000" b="1">
              <a:solidFill>
                <a:schemeClr val="lt1"/>
              </a:solidFill>
              <a:latin typeface="Roboto"/>
              <a:ea typeface="Roboto"/>
              <a:cs typeface="Roboto"/>
              <a:sym typeface="Roboto"/>
            </a:endParaRPr>
          </a:p>
        </p:txBody>
      </p:sp>
      <p:pic>
        <p:nvPicPr>
          <p:cNvPr id="322" name="Google Shape;322;p39"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4"/>
          </p:cNvPr>
          <p:cNvPicPr preferRelativeResize="0"/>
          <p:nvPr/>
        </p:nvPicPr>
        <p:blipFill>
          <a:blip r:embed="rId5">
            <a:alphaModFix/>
          </a:blip>
          <a:stretch>
            <a:fillRect/>
          </a:stretch>
        </p:blipFill>
        <p:spPr>
          <a:xfrm>
            <a:off x="5320225" y="1972000"/>
            <a:ext cx="3048000" cy="1714500"/>
          </a:xfrm>
          <a:prstGeom prst="rect">
            <a:avLst/>
          </a:prstGeom>
          <a:noFill/>
          <a:ln>
            <a:noFill/>
          </a:ln>
        </p:spPr>
      </p:pic>
      <p:pic>
        <p:nvPicPr>
          <p:cNvPr id="323" name="Google Shape;323;p39"/>
          <p:cNvPicPr preferRelativeResize="0"/>
          <p:nvPr/>
        </p:nvPicPr>
        <p:blipFill>
          <a:blip r:embed="rId6">
            <a:alphaModFix/>
          </a:blip>
          <a:stretch>
            <a:fillRect/>
          </a:stretch>
        </p:blipFill>
        <p:spPr>
          <a:xfrm>
            <a:off x="311701" y="183100"/>
            <a:ext cx="1598200" cy="1611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40"/>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txBox="1">
            <a:spLocks noGrp="1"/>
          </p:cNvSpPr>
          <p:nvPr>
            <p:ph type="ctrTitle"/>
          </p:nvPr>
        </p:nvSpPr>
        <p:spPr>
          <a:xfrm>
            <a:off x="0" y="1258575"/>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Technology</a:t>
            </a:r>
            <a:endParaRPr sz="4000">
              <a:solidFill>
                <a:srgbClr val="BF2E1A"/>
              </a:solidFill>
              <a:latin typeface="Garamond"/>
              <a:ea typeface="Garamond"/>
              <a:cs typeface="Garamond"/>
              <a:sym typeface="Garamond"/>
            </a:endParaRPr>
          </a:p>
        </p:txBody>
      </p:sp>
      <p:sp>
        <p:nvSpPr>
          <p:cNvPr id="331" name="Google Shape;331;p40"/>
          <p:cNvSpPr txBox="1">
            <a:spLocks noGrp="1"/>
          </p:cNvSpPr>
          <p:nvPr>
            <p:ph type="subTitle" idx="1"/>
          </p:nvPr>
        </p:nvSpPr>
        <p:spPr>
          <a:xfrm>
            <a:off x="311700" y="2363050"/>
            <a:ext cx="8520600" cy="1804500"/>
          </a:xfrm>
          <a:prstGeom prst="rect">
            <a:avLst/>
          </a:prstGeom>
          <a:ln w="9525" cap="flat" cmpd="sng">
            <a:solidFill>
              <a:srgbClr val="BF2E1A"/>
            </a:solidFill>
            <a:prstDash val="solid"/>
            <a:round/>
            <a:headEnd type="none" w="sm" len="sm"/>
            <a:tailEnd type="none" w="sm" len="sm"/>
          </a:ln>
        </p:spPr>
        <p:txBody>
          <a:bodyPr spcFirstLastPara="1" wrap="square" lIns="91425" tIns="91425" rIns="91425" bIns="91425" anchor="t" anchorCtr="0">
            <a:normAutofit/>
          </a:bodyPr>
          <a:lstStyle/>
          <a:p>
            <a:pPr marL="457200" lvl="0" indent="-336550" algn="l" rtl="0">
              <a:spcBef>
                <a:spcPts val="0"/>
              </a:spcBef>
              <a:spcAft>
                <a:spcPts val="0"/>
              </a:spcAft>
              <a:buClr>
                <a:srgbClr val="BF2E1A"/>
              </a:buClr>
              <a:buSzPts val="1700"/>
              <a:buFont typeface="Calibri"/>
              <a:buChar char="●"/>
            </a:pPr>
            <a:r>
              <a:rPr lang="en" sz="1700" b="1">
                <a:solidFill>
                  <a:schemeClr val="dk1"/>
                </a:solidFill>
                <a:latin typeface="Roboto"/>
                <a:ea typeface="Roboto"/>
                <a:cs typeface="Roboto"/>
                <a:sym typeface="Roboto"/>
              </a:rPr>
              <a:t>Digital Literacy: </a:t>
            </a:r>
            <a:r>
              <a:rPr lang="en" sz="1700">
                <a:solidFill>
                  <a:schemeClr val="dk1"/>
                </a:solidFill>
                <a:latin typeface="Roboto Light"/>
                <a:ea typeface="Roboto Light"/>
                <a:cs typeface="Roboto Light"/>
                <a:sym typeface="Roboto Light"/>
              </a:rPr>
              <a:t>Do they know how to use the platform?</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Roboto"/>
              <a:buChar char="●"/>
            </a:pPr>
            <a:r>
              <a:rPr lang="en" sz="1700" b="1">
                <a:solidFill>
                  <a:schemeClr val="dk1"/>
                </a:solidFill>
                <a:latin typeface="Roboto"/>
                <a:ea typeface="Roboto"/>
                <a:cs typeface="Roboto"/>
                <a:sym typeface="Roboto"/>
              </a:rPr>
              <a:t>Modality: </a:t>
            </a:r>
            <a:r>
              <a:rPr lang="en" sz="1700">
                <a:solidFill>
                  <a:schemeClr val="dk1"/>
                </a:solidFill>
                <a:latin typeface="Roboto Light"/>
                <a:ea typeface="Roboto Light"/>
                <a:cs typeface="Roboto Light"/>
                <a:sym typeface="Roboto Light"/>
              </a:rPr>
              <a:t>Is it the right tool for the kind of engagement we want?</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Roboto"/>
              <a:buChar char="●"/>
            </a:pPr>
            <a:r>
              <a:rPr lang="en" sz="1700" b="1">
                <a:solidFill>
                  <a:schemeClr val="dk1"/>
                </a:solidFill>
                <a:latin typeface="Roboto"/>
                <a:ea typeface="Roboto"/>
                <a:cs typeface="Roboto"/>
                <a:sym typeface="Roboto"/>
              </a:rPr>
              <a:t>Support: </a:t>
            </a:r>
            <a:r>
              <a:rPr lang="en" sz="1700">
                <a:solidFill>
                  <a:schemeClr val="dk1"/>
                </a:solidFill>
                <a:latin typeface="Roboto Light"/>
                <a:ea typeface="Roboto Light"/>
                <a:cs typeface="Roboto Light"/>
                <a:sym typeface="Roboto Light"/>
              </a:rPr>
              <a:t>Do we have adequate support for those who need scaffolded instruction?</a:t>
            </a:r>
            <a:endParaRPr sz="1700">
              <a:solidFill>
                <a:schemeClr val="dk1"/>
              </a:solidFill>
              <a:latin typeface="Roboto Light"/>
              <a:ea typeface="Roboto Light"/>
              <a:cs typeface="Roboto Light"/>
              <a:sym typeface="Roboto Light"/>
            </a:endParaRPr>
          </a:p>
        </p:txBody>
      </p:sp>
      <p:sp>
        <p:nvSpPr>
          <p:cNvPr id="332" name="Google Shape;332;p40"/>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3" name="Google Shape;333;p40"/>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8" name="Google Shape;338;p41"/>
          <p:cNvSpPr/>
          <p:nvPr/>
        </p:nvSpPr>
        <p:spPr>
          <a:xfrm>
            <a:off x="311700" y="1155850"/>
            <a:ext cx="8520600" cy="3717950"/>
          </a:xfrm>
          <a:prstGeom prst="flowChartOffpageConnector">
            <a:avLst/>
          </a:prstGeom>
          <a:solidFill>
            <a:srgbClr val="BF2E1A">
              <a:alpha val="89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 name="Google Shape;339;p41"/>
          <p:cNvSpPr txBox="1">
            <a:spLocks noGrp="1"/>
          </p:cNvSpPr>
          <p:nvPr>
            <p:ph type="subTitle" idx="1"/>
          </p:nvPr>
        </p:nvSpPr>
        <p:spPr>
          <a:xfrm>
            <a:off x="311700" y="183100"/>
            <a:ext cx="8520600" cy="89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Discussion Questions</a:t>
            </a:r>
            <a:endParaRPr sz="4000" b="1">
              <a:solidFill>
                <a:srgbClr val="BF2E1A"/>
              </a:solidFill>
              <a:latin typeface="Garamond"/>
              <a:ea typeface="Garamond"/>
              <a:cs typeface="Garamond"/>
              <a:sym typeface="Garamond"/>
            </a:endParaRPr>
          </a:p>
        </p:txBody>
      </p:sp>
      <p:sp>
        <p:nvSpPr>
          <p:cNvPr id="340" name="Google Shape;340;p41"/>
          <p:cNvSpPr txBox="1"/>
          <p:nvPr/>
        </p:nvSpPr>
        <p:spPr>
          <a:xfrm>
            <a:off x="746475" y="1883525"/>
            <a:ext cx="4577100" cy="190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lt1"/>
                </a:solidFill>
                <a:latin typeface="Roboto"/>
                <a:ea typeface="Roboto"/>
                <a:cs typeface="Roboto"/>
                <a:sym typeface="Roboto"/>
              </a:rPr>
              <a:t>Given that some participants may feel intimidated or lack the skills to use basic technology, how can we approach this challenge within our professional development framework?</a:t>
            </a:r>
            <a:endParaRPr sz="2000" b="1">
              <a:solidFill>
                <a:schemeClr val="lt1"/>
              </a:solidFill>
              <a:latin typeface="Roboto"/>
              <a:ea typeface="Roboto"/>
              <a:cs typeface="Roboto"/>
              <a:sym typeface="Roboto"/>
            </a:endParaRPr>
          </a:p>
        </p:txBody>
      </p:sp>
      <p:pic>
        <p:nvPicPr>
          <p:cNvPr id="341" name="Google Shape;341;p41"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4"/>
          </p:cNvPr>
          <p:cNvPicPr preferRelativeResize="0"/>
          <p:nvPr/>
        </p:nvPicPr>
        <p:blipFill>
          <a:blip r:embed="rId5">
            <a:alphaModFix/>
          </a:blip>
          <a:stretch>
            <a:fillRect/>
          </a:stretch>
        </p:blipFill>
        <p:spPr>
          <a:xfrm>
            <a:off x="5323575" y="2020725"/>
            <a:ext cx="3048000" cy="1714500"/>
          </a:xfrm>
          <a:prstGeom prst="rect">
            <a:avLst/>
          </a:prstGeom>
          <a:noFill/>
          <a:ln>
            <a:noFill/>
          </a:ln>
        </p:spPr>
      </p:pic>
      <p:pic>
        <p:nvPicPr>
          <p:cNvPr id="342" name="Google Shape;342;p41"/>
          <p:cNvPicPr preferRelativeResize="0"/>
          <p:nvPr/>
        </p:nvPicPr>
        <p:blipFill>
          <a:blip r:embed="rId6">
            <a:alphaModFix/>
          </a:blip>
          <a:stretch>
            <a:fillRect/>
          </a:stretch>
        </p:blipFill>
        <p:spPr>
          <a:xfrm>
            <a:off x="311701" y="183100"/>
            <a:ext cx="1598200" cy="161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subTitle" idx="1"/>
          </p:nvPr>
        </p:nvSpPr>
        <p:spPr>
          <a:xfrm>
            <a:off x="311700" y="2054175"/>
            <a:ext cx="8520600" cy="15288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sz="4400" b="1">
                <a:solidFill>
                  <a:srgbClr val="BF2E1A"/>
                </a:solidFill>
                <a:latin typeface="Garamond"/>
                <a:ea typeface="Garamond"/>
                <a:cs typeface="Garamond"/>
                <a:sym typeface="Garamond"/>
              </a:rPr>
              <a:t>Our Solution:</a:t>
            </a:r>
            <a:endParaRPr sz="4400" b="1">
              <a:solidFill>
                <a:srgbClr val="BF2E1A"/>
              </a:solidFill>
              <a:latin typeface="Garamond"/>
              <a:ea typeface="Garamond"/>
              <a:cs typeface="Garamond"/>
              <a:sym typeface="Garamond"/>
            </a:endParaRPr>
          </a:p>
          <a:p>
            <a:pPr marL="0" lvl="0" indent="0" algn="ctr" rtl="0">
              <a:spcBef>
                <a:spcPts val="0"/>
              </a:spcBef>
              <a:spcAft>
                <a:spcPts val="0"/>
              </a:spcAft>
              <a:buNone/>
            </a:pPr>
            <a:r>
              <a:rPr lang="en" sz="4400" b="1">
                <a:solidFill>
                  <a:srgbClr val="BF2E1A"/>
                </a:solidFill>
                <a:latin typeface="Garamond"/>
                <a:ea typeface="Garamond"/>
                <a:cs typeface="Garamond"/>
                <a:sym typeface="Garamond"/>
              </a:rPr>
              <a:t>Communities of Practice</a:t>
            </a:r>
            <a:endParaRPr sz="4400" b="1">
              <a:solidFill>
                <a:srgbClr val="BF2E1A"/>
              </a:solidFill>
              <a:latin typeface="Garamond"/>
              <a:ea typeface="Garamond"/>
              <a:cs typeface="Garamond"/>
              <a:sym typeface="Garamond"/>
            </a:endParaRPr>
          </a:p>
        </p:txBody>
      </p:sp>
      <p:pic>
        <p:nvPicPr>
          <p:cNvPr id="69" name="Google Shape;69;p15"/>
          <p:cNvPicPr preferRelativeResize="0"/>
          <p:nvPr/>
        </p:nvPicPr>
        <p:blipFill>
          <a:blip r:embed="rId4">
            <a:alphaModFix/>
          </a:blip>
          <a:stretch>
            <a:fillRect/>
          </a:stretch>
        </p:blipFill>
        <p:spPr>
          <a:xfrm>
            <a:off x="455280" y="421450"/>
            <a:ext cx="2114901" cy="914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6"/>
        <p:cNvGrpSpPr/>
        <p:nvPr/>
      </p:nvGrpSpPr>
      <p:grpSpPr>
        <a:xfrm>
          <a:off x="0" y="0"/>
          <a:ext cx="0" cy="0"/>
          <a:chOff x="0" y="0"/>
          <a:chExt cx="0" cy="0"/>
        </a:xfrm>
      </p:grpSpPr>
      <p:sp>
        <p:nvSpPr>
          <p:cNvPr id="347" name="Google Shape;347;p42"/>
          <p:cNvSpPr txBox="1">
            <a:spLocks noGrp="1"/>
          </p:cNvSpPr>
          <p:nvPr>
            <p:ph type="subTitle" idx="1"/>
          </p:nvPr>
        </p:nvSpPr>
        <p:spPr>
          <a:xfrm>
            <a:off x="311700" y="2054175"/>
            <a:ext cx="8520600" cy="152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400" b="1">
                <a:solidFill>
                  <a:srgbClr val="BF2E1A"/>
                </a:solidFill>
                <a:latin typeface="Garamond"/>
                <a:ea typeface="Garamond"/>
                <a:cs typeface="Garamond"/>
                <a:sym typeface="Garamond"/>
              </a:rPr>
              <a:t>Expansion of CoPs</a:t>
            </a:r>
            <a:endParaRPr sz="4400" b="1">
              <a:solidFill>
                <a:srgbClr val="BF2E1A"/>
              </a:solidFill>
              <a:latin typeface="Garamond"/>
              <a:ea typeface="Garamond"/>
              <a:cs typeface="Garamond"/>
              <a:sym typeface="Garamond"/>
            </a:endParaRPr>
          </a:p>
        </p:txBody>
      </p:sp>
      <p:pic>
        <p:nvPicPr>
          <p:cNvPr id="348" name="Google Shape;348;p42"/>
          <p:cNvPicPr preferRelativeResize="0"/>
          <p:nvPr/>
        </p:nvPicPr>
        <p:blipFill>
          <a:blip r:embed="rId4">
            <a:alphaModFix/>
          </a:blip>
          <a:stretch>
            <a:fillRect/>
          </a:stretch>
        </p:blipFill>
        <p:spPr>
          <a:xfrm>
            <a:off x="455280" y="421450"/>
            <a:ext cx="2114901" cy="914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43"/>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3"/>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3"/>
          <p:cNvSpPr txBox="1">
            <a:spLocks noGrp="1"/>
          </p:cNvSpPr>
          <p:nvPr>
            <p:ph type="ctrTitle"/>
          </p:nvPr>
        </p:nvSpPr>
        <p:spPr>
          <a:xfrm>
            <a:off x="0" y="1048263"/>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Expansion of CoPs</a:t>
            </a:r>
            <a:endParaRPr sz="4000">
              <a:solidFill>
                <a:srgbClr val="BF2E1A"/>
              </a:solidFill>
              <a:latin typeface="Garamond"/>
              <a:ea typeface="Garamond"/>
              <a:cs typeface="Garamond"/>
              <a:sym typeface="Garamond"/>
            </a:endParaRPr>
          </a:p>
        </p:txBody>
      </p:sp>
      <p:sp>
        <p:nvSpPr>
          <p:cNvPr id="356" name="Google Shape;356;p43"/>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43"/>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
        <p:nvSpPr>
          <p:cNvPr id="358" name="Google Shape;358;p43"/>
          <p:cNvSpPr txBox="1">
            <a:spLocks noGrp="1"/>
          </p:cNvSpPr>
          <p:nvPr>
            <p:ph type="subTitle" idx="1"/>
          </p:nvPr>
        </p:nvSpPr>
        <p:spPr>
          <a:xfrm>
            <a:off x="766675" y="1942425"/>
            <a:ext cx="7851600" cy="2876700"/>
          </a:xfrm>
          <a:prstGeom prst="rect">
            <a:avLst/>
          </a:prstGeom>
        </p:spPr>
        <p:txBody>
          <a:bodyPr spcFirstLastPara="1" wrap="square" lIns="91425" tIns="91425" rIns="91425" bIns="91425" anchor="t" anchorCtr="0">
            <a:normAutofit/>
          </a:bodyPr>
          <a:lstStyle/>
          <a:p>
            <a:pPr marL="457200" lvl="0" indent="-327025" algn="l" rtl="0">
              <a:lnSpc>
                <a:spcPct val="115000"/>
              </a:lnSpc>
              <a:spcBef>
                <a:spcPts val="0"/>
              </a:spcBef>
              <a:spcAft>
                <a:spcPts val="0"/>
              </a:spcAft>
              <a:buClr>
                <a:srgbClr val="BF2E1A"/>
              </a:buClr>
              <a:buSzPts val="1550"/>
              <a:buFont typeface="Calibri"/>
              <a:buChar char="●"/>
            </a:pPr>
            <a:r>
              <a:rPr lang="en" sz="1550">
                <a:solidFill>
                  <a:schemeClr val="dk1"/>
                </a:solidFill>
                <a:latin typeface="Roboto Light"/>
                <a:ea typeface="Roboto Light"/>
                <a:cs typeface="Roboto Light"/>
                <a:sym typeface="Roboto Light"/>
              </a:rPr>
              <a:t>Create a template for CoP building</a:t>
            </a:r>
            <a:endParaRPr sz="1550">
              <a:solidFill>
                <a:schemeClr val="dk1"/>
              </a:solidFill>
              <a:latin typeface="Roboto Light"/>
              <a:ea typeface="Roboto Light"/>
              <a:cs typeface="Roboto Light"/>
              <a:sym typeface="Roboto Light"/>
            </a:endParaRPr>
          </a:p>
          <a:p>
            <a:pPr marL="457200" lvl="0" indent="-327025" algn="l" rtl="0">
              <a:lnSpc>
                <a:spcPct val="115000"/>
              </a:lnSpc>
              <a:spcBef>
                <a:spcPts val="0"/>
              </a:spcBef>
              <a:spcAft>
                <a:spcPts val="0"/>
              </a:spcAft>
              <a:buClr>
                <a:srgbClr val="BF2E1A"/>
              </a:buClr>
              <a:buSzPts val="1550"/>
              <a:buFont typeface="Roboto Light"/>
              <a:buChar char="●"/>
            </a:pPr>
            <a:r>
              <a:rPr lang="en" sz="1550">
                <a:solidFill>
                  <a:schemeClr val="dk1"/>
                </a:solidFill>
                <a:latin typeface="Roboto Light"/>
                <a:ea typeface="Roboto Light"/>
                <a:cs typeface="Roboto Light"/>
                <a:sym typeface="Roboto Light"/>
              </a:rPr>
              <a:t>Encourage post-CoP continuation</a:t>
            </a:r>
            <a:endParaRPr sz="1550">
              <a:solidFill>
                <a:schemeClr val="dk1"/>
              </a:solidFill>
              <a:latin typeface="Roboto Light"/>
              <a:ea typeface="Roboto Light"/>
              <a:cs typeface="Roboto Light"/>
              <a:sym typeface="Roboto Light"/>
            </a:endParaRPr>
          </a:p>
          <a:p>
            <a:pPr marL="457200" lvl="0" indent="-327025" algn="l" rtl="0">
              <a:lnSpc>
                <a:spcPct val="115000"/>
              </a:lnSpc>
              <a:spcBef>
                <a:spcPts val="0"/>
              </a:spcBef>
              <a:spcAft>
                <a:spcPts val="0"/>
              </a:spcAft>
              <a:buClr>
                <a:srgbClr val="BF2E1A"/>
              </a:buClr>
              <a:buSzPts val="1550"/>
              <a:buFont typeface="Roboto Light"/>
              <a:buChar char="●"/>
            </a:pPr>
            <a:r>
              <a:rPr lang="en" sz="1550">
                <a:solidFill>
                  <a:schemeClr val="dk1"/>
                </a:solidFill>
                <a:latin typeface="Roboto Light"/>
                <a:ea typeface="Roboto Light"/>
                <a:cs typeface="Roboto Light"/>
                <a:sym typeface="Roboto Light"/>
              </a:rPr>
              <a:t>Create an assessment loop post-participation</a:t>
            </a:r>
            <a:endParaRPr sz="1550">
              <a:solidFill>
                <a:schemeClr val="dk1"/>
              </a:solidFill>
              <a:latin typeface="Roboto Light"/>
              <a:ea typeface="Roboto Light"/>
              <a:cs typeface="Roboto Light"/>
              <a:sym typeface="Roboto Light"/>
            </a:endParaRPr>
          </a:p>
          <a:p>
            <a:pPr marL="457200" lvl="0" indent="-327025" algn="l" rtl="0">
              <a:lnSpc>
                <a:spcPct val="115000"/>
              </a:lnSpc>
              <a:spcBef>
                <a:spcPts val="0"/>
              </a:spcBef>
              <a:spcAft>
                <a:spcPts val="0"/>
              </a:spcAft>
              <a:buClr>
                <a:srgbClr val="BF2E1A"/>
              </a:buClr>
              <a:buSzPts val="1550"/>
              <a:buFont typeface="Roboto Light"/>
              <a:buChar char="●"/>
            </a:pPr>
            <a:r>
              <a:rPr lang="en" sz="1550">
                <a:solidFill>
                  <a:schemeClr val="dk1"/>
                </a:solidFill>
                <a:latin typeface="Roboto Light"/>
                <a:ea typeface="Roboto Light"/>
                <a:cs typeface="Roboto Light"/>
                <a:sym typeface="Roboto Light"/>
              </a:rPr>
              <a:t>Facilitate user-generated CoPs</a:t>
            </a:r>
            <a:endParaRPr sz="1550">
              <a:solidFill>
                <a:schemeClr val="dk1"/>
              </a:solidFill>
              <a:latin typeface="Roboto Light"/>
              <a:ea typeface="Roboto Light"/>
              <a:cs typeface="Roboto Light"/>
              <a:sym typeface="Roboto Light"/>
            </a:endParaRPr>
          </a:p>
          <a:p>
            <a:pPr marL="457200" lvl="0" indent="-327025" algn="l" rtl="0">
              <a:lnSpc>
                <a:spcPct val="115000"/>
              </a:lnSpc>
              <a:spcBef>
                <a:spcPts val="0"/>
              </a:spcBef>
              <a:spcAft>
                <a:spcPts val="0"/>
              </a:spcAft>
              <a:buClr>
                <a:srgbClr val="BF2E1A"/>
              </a:buClr>
              <a:buSzPts val="1550"/>
              <a:buFont typeface="Roboto Light"/>
              <a:buChar char="●"/>
            </a:pPr>
            <a:r>
              <a:rPr lang="en" sz="1550">
                <a:solidFill>
                  <a:schemeClr val="dk1"/>
                </a:solidFill>
                <a:latin typeface="Roboto Light"/>
                <a:ea typeface="Roboto Light"/>
                <a:cs typeface="Roboto Light"/>
                <a:sym typeface="Roboto Light"/>
              </a:rPr>
              <a:t>Create out-of-the-box packages for interested participants</a:t>
            </a:r>
            <a:endParaRPr sz="1550">
              <a:solidFill>
                <a:schemeClr val="dk1"/>
              </a:solidFill>
              <a:latin typeface="Roboto Light"/>
              <a:ea typeface="Roboto Light"/>
              <a:cs typeface="Roboto Light"/>
              <a:sym typeface="Robot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2"/>
        <p:cNvGrpSpPr/>
        <p:nvPr/>
      </p:nvGrpSpPr>
      <p:grpSpPr>
        <a:xfrm>
          <a:off x="0" y="0"/>
          <a:ext cx="0" cy="0"/>
          <a:chOff x="0" y="0"/>
          <a:chExt cx="0" cy="0"/>
        </a:xfrm>
      </p:grpSpPr>
      <p:sp>
        <p:nvSpPr>
          <p:cNvPr id="363" name="Google Shape;363;p44"/>
          <p:cNvSpPr txBox="1">
            <a:spLocks noGrp="1"/>
          </p:cNvSpPr>
          <p:nvPr>
            <p:ph type="subTitle" idx="1"/>
          </p:nvPr>
        </p:nvSpPr>
        <p:spPr>
          <a:xfrm>
            <a:off x="311700" y="2054175"/>
            <a:ext cx="8520600" cy="152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400">
                <a:solidFill>
                  <a:srgbClr val="BF2E1A"/>
                </a:solidFill>
                <a:latin typeface="Garamond"/>
                <a:ea typeface="Garamond"/>
                <a:cs typeface="Garamond"/>
                <a:sym typeface="Garamond"/>
              </a:rPr>
              <a:t>Are there any questions?</a:t>
            </a:r>
            <a:endParaRPr sz="4400" b="1">
              <a:solidFill>
                <a:srgbClr val="BF2E1A"/>
              </a:solidFill>
              <a:latin typeface="Garamond"/>
              <a:ea typeface="Garamond"/>
              <a:cs typeface="Garamond"/>
              <a:sym typeface="Garamond"/>
            </a:endParaRPr>
          </a:p>
        </p:txBody>
      </p:sp>
      <p:pic>
        <p:nvPicPr>
          <p:cNvPr id="364" name="Google Shape;364;p44"/>
          <p:cNvPicPr preferRelativeResize="0"/>
          <p:nvPr/>
        </p:nvPicPr>
        <p:blipFill>
          <a:blip r:embed="rId4">
            <a:alphaModFix/>
          </a:blip>
          <a:stretch>
            <a:fillRect/>
          </a:stretch>
        </p:blipFill>
        <p:spPr>
          <a:xfrm>
            <a:off x="455280" y="421450"/>
            <a:ext cx="2114901" cy="914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8"/>
        <p:cNvGrpSpPr/>
        <p:nvPr/>
      </p:nvGrpSpPr>
      <p:grpSpPr>
        <a:xfrm>
          <a:off x="0" y="0"/>
          <a:ext cx="0" cy="0"/>
          <a:chOff x="0" y="0"/>
          <a:chExt cx="0" cy="0"/>
        </a:xfrm>
      </p:grpSpPr>
      <p:sp>
        <p:nvSpPr>
          <p:cNvPr id="369" name="Google Shape;369;p45"/>
          <p:cNvSpPr txBox="1">
            <a:spLocks noGrp="1"/>
          </p:cNvSpPr>
          <p:nvPr>
            <p:ph type="subTitle" idx="1"/>
          </p:nvPr>
        </p:nvSpPr>
        <p:spPr>
          <a:xfrm>
            <a:off x="-132650" y="1525525"/>
            <a:ext cx="9144000" cy="15288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 sz="4400">
                <a:solidFill>
                  <a:srgbClr val="BF2E1A"/>
                </a:solidFill>
                <a:latin typeface="Garamond"/>
                <a:ea typeface="Garamond"/>
                <a:cs typeface="Garamond"/>
                <a:sym typeface="Garamond"/>
              </a:rPr>
              <a:t>Reach us:</a:t>
            </a:r>
            <a:endParaRPr sz="4400">
              <a:solidFill>
                <a:srgbClr val="BF2E1A"/>
              </a:solidFill>
              <a:latin typeface="Garamond"/>
              <a:ea typeface="Garamond"/>
              <a:cs typeface="Garamond"/>
              <a:sym typeface="Garamond"/>
            </a:endParaRPr>
          </a:p>
          <a:p>
            <a:pPr marL="0" lvl="0" indent="0" algn="ctr" rtl="0">
              <a:spcBef>
                <a:spcPts val="0"/>
              </a:spcBef>
              <a:spcAft>
                <a:spcPts val="0"/>
              </a:spcAft>
              <a:buNone/>
            </a:pPr>
            <a:r>
              <a:rPr lang="en" sz="4400">
                <a:solidFill>
                  <a:srgbClr val="BF2E1A"/>
                </a:solidFill>
                <a:latin typeface="Garamond"/>
                <a:ea typeface="Garamond"/>
                <a:cs typeface="Garamond"/>
                <a:sym typeface="Garamond"/>
              </a:rPr>
              <a:t>Carrie Consalvi, </a:t>
            </a:r>
            <a:r>
              <a:rPr lang="en" sz="4400" u="sng">
                <a:solidFill>
                  <a:schemeClr val="hlink"/>
                </a:solidFill>
                <a:latin typeface="Garamond"/>
                <a:ea typeface="Garamond"/>
                <a:cs typeface="Garamond"/>
                <a:sym typeface="Garamond"/>
                <a:hlinkClick r:id="rId4"/>
              </a:rPr>
              <a:t>cconsalvi@msjc.edu</a:t>
            </a:r>
            <a:endParaRPr sz="4400">
              <a:solidFill>
                <a:srgbClr val="BF2E1A"/>
              </a:solidFill>
              <a:latin typeface="Garamond"/>
              <a:ea typeface="Garamond"/>
              <a:cs typeface="Garamond"/>
              <a:sym typeface="Garamond"/>
            </a:endParaRPr>
          </a:p>
          <a:p>
            <a:pPr marL="0" lvl="0" indent="0" algn="ctr" rtl="0">
              <a:spcBef>
                <a:spcPts val="0"/>
              </a:spcBef>
              <a:spcAft>
                <a:spcPts val="0"/>
              </a:spcAft>
              <a:buNone/>
            </a:pPr>
            <a:r>
              <a:rPr lang="en" sz="4400">
                <a:solidFill>
                  <a:srgbClr val="BF2E1A"/>
                </a:solidFill>
                <a:latin typeface="Garamond"/>
                <a:ea typeface="Garamond"/>
                <a:cs typeface="Garamond"/>
                <a:sym typeface="Garamond"/>
              </a:rPr>
              <a:t>Lauren Springer, </a:t>
            </a:r>
            <a:r>
              <a:rPr lang="en" sz="4400" u="sng">
                <a:solidFill>
                  <a:schemeClr val="hlink"/>
                </a:solidFill>
                <a:latin typeface="Garamond"/>
                <a:ea typeface="Garamond"/>
                <a:cs typeface="Garamond"/>
                <a:sym typeface="Garamond"/>
                <a:hlinkClick r:id="rId5"/>
              </a:rPr>
              <a:t>lspringer@msjc.edu</a:t>
            </a:r>
            <a:r>
              <a:rPr lang="en" sz="4400">
                <a:solidFill>
                  <a:srgbClr val="BF2E1A"/>
                </a:solidFill>
                <a:latin typeface="Garamond"/>
                <a:ea typeface="Garamond"/>
                <a:cs typeface="Garamond"/>
                <a:sym typeface="Garamond"/>
              </a:rPr>
              <a:t> </a:t>
            </a:r>
            <a:endParaRPr sz="4400">
              <a:solidFill>
                <a:srgbClr val="BF2E1A"/>
              </a:solidFill>
              <a:latin typeface="Garamond"/>
              <a:ea typeface="Garamond"/>
              <a:cs typeface="Garamond"/>
              <a:sym typeface="Garamond"/>
            </a:endParaRPr>
          </a:p>
        </p:txBody>
      </p:sp>
      <p:pic>
        <p:nvPicPr>
          <p:cNvPr id="370" name="Google Shape;370;p45"/>
          <p:cNvPicPr preferRelativeResize="0"/>
          <p:nvPr/>
        </p:nvPicPr>
        <p:blipFill>
          <a:blip r:embed="rId6">
            <a:alphaModFix/>
          </a:blip>
          <a:stretch>
            <a:fillRect/>
          </a:stretch>
        </p:blipFill>
        <p:spPr>
          <a:xfrm>
            <a:off x="3051850" y="161925"/>
            <a:ext cx="2966651" cy="1282300"/>
          </a:xfrm>
          <a:prstGeom prst="rect">
            <a:avLst/>
          </a:prstGeom>
          <a:noFill/>
          <a:ln>
            <a:noFill/>
          </a:ln>
        </p:spPr>
      </p:pic>
      <p:pic>
        <p:nvPicPr>
          <p:cNvPr id="371" name="Google Shape;371;p45"/>
          <p:cNvPicPr preferRelativeResize="0"/>
          <p:nvPr/>
        </p:nvPicPr>
        <p:blipFill>
          <a:blip r:embed="rId7">
            <a:alphaModFix/>
          </a:blip>
          <a:stretch>
            <a:fillRect/>
          </a:stretch>
        </p:blipFill>
        <p:spPr>
          <a:xfrm>
            <a:off x="2083025" y="3054324"/>
            <a:ext cx="1936802" cy="1936775"/>
          </a:xfrm>
          <a:prstGeom prst="rect">
            <a:avLst/>
          </a:prstGeom>
          <a:noFill/>
          <a:ln>
            <a:noFill/>
          </a:ln>
        </p:spPr>
      </p:pic>
      <p:sp>
        <p:nvSpPr>
          <p:cNvPr id="372" name="Google Shape;372;p45"/>
          <p:cNvSpPr txBox="1"/>
          <p:nvPr/>
        </p:nvSpPr>
        <p:spPr>
          <a:xfrm>
            <a:off x="4288675" y="3353100"/>
            <a:ext cx="28593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t>Scan the QR Code for our 8-Week CoP materials. </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6"/>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txBox="1">
            <a:spLocks noGrp="1"/>
          </p:cNvSpPr>
          <p:nvPr>
            <p:ph type="ctrTitle"/>
          </p:nvPr>
        </p:nvSpPr>
        <p:spPr>
          <a:xfrm>
            <a:off x="350" y="1153813"/>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What is a CoP?</a:t>
            </a:r>
            <a:endParaRPr sz="4000">
              <a:solidFill>
                <a:srgbClr val="BF2E1A"/>
              </a:solidFill>
              <a:latin typeface="Garamond"/>
              <a:ea typeface="Garamond"/>
              <a:cs typeface="Garamond"/>
              <a:sym typeface="Garamond"/>
            </a:endParaRPr>
          </a:p>
        </p:txBody>
      </p:sp>
      <p:sp>
        <p:nvSpPr>
          <p:cNvPr id="77" name="Google Shape;77;p16"/>
          <p:cNvSpPr txBox="1">
            <a:spLocks noGrp="1"/>
          </p:cNvSpPr>
          <p:nvPr>
            <p:ph type="subTitle" idx="1"/>
          </p:nvPr>
        </p:nvSpPr>
        <p:spPr>
          <a:xfrm>
            <a:off x="311700" y="2153525"/>
            <a:ext cx="8520600" cy="15012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Roboto Light"/>
              <a:buChar char="●"/>
            </a:pPr>
            <a:r>
              <a:rPr lang="en" sz="1700">
                <a:solidFill>
                  <a:schemeClr val="dk1"/>
                </a:solidFill>
                <a:latin typeface="Roboto Light"/>
                <a:ea typeface="Roboto Light"/>
                <a:cs typeface="Roboto Light"/>
                <a:sym typeface="Roboto Light"/>
              </a:rPr>
              <a:t>A group of people who share a common concern, a set of problems, or an interest in a topic and who come together to fulfill both individual and group goals.</a:t>
            </a:r>
            <a:endParaRPr sz="1700">
              <a:solidFill>
                <a:schemeClr val="dk1"/>
              </a:solidFill>
              <a:latin typeface="Roboto Light"/>
              <a:ea typeface="Roboto Light"/>
              <a:cs typeface="Roboto Light"/>
              <a:sym typeface="Roboto Light"/>
            </a:endParaRPr>
          </a:p>
          <a:p>
            <a:pPr marL="457200" lvl="0" indent="-336550" algn="l" rtl="0">
              <a:spcBef>
                <a:spcPts val="1000"/>
              </a:spcBef>
              <a:spcAft>
                <a:spcPts val="0"/>
              </a:spcAft>
              <a:buSzPts val="1700"/>
              <a:buFont typeface="Roboto Light"/>
              <a:buChar char="●"/>
            </a:pPr>
            <a:r>
              <a:rPr lang="en" sz="1700">
                <a:solidFill>
                  <a:schemeClr val="dk1"/>
                </a:solidFill>
                <a:latin typeface="Roboto Light"/>
                <a:ea typeface="Roboto Light"/>
                <a:cs typeface="Roboto Light"/>
                <a:sym typeface="Roboto Light"/>
              </a:rPr>
              <a:t>Often focused on sharing best practices and creating new knowledge to advance a domain of professional practice. </a:t>
            </a:r>
            <a:endParaRPr sz="1700">
              <a:latin typeface="Roboto Light"/>
              <a:ea typeface="Roboto Light"/>
              <a:cs typeface="Roboto Light"/>
              <a:sym typeface="Roboto Light"/>
            </a:endParaRPr>
          </a:p>
        </p:txBody>
      </p:sp>
      <p:sp>
        <p:nvSpPr>
          <p:cNvPr id="78" name="Google Shape;78;p16"/>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oogle Shape;79;p16"/>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7"/>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txBox="1">
            <a:spLocks noGrp="1"/>
          </p:cNvSpPr>
          <p:nvPr>
            <p:ph type="ctrTitle"/>
          </p:nvPr>
        </p:nvSpPr>
        <p:spPr>
          <a:xfrm>
            <a:off x="350" y="963200"/>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Why CoPs Work?</a:t>
            </a:r>
            <a:endParaRPr sz="4000">
              <a:solidFill>
                <a:srgbClr val="BF2E1A"/>
              </a:solidFill>
              <a:latin typeface="Garamond"/>
              <a:ea typeface="Garamond"/>
              <a:cs typeface="Garamond"/>
              <a:sym typeface="Garamond"/>
            </a:endParaRPr>
          </a:p>
        </p:txBody>
      </p:sp>
      <p:sp>
        <p:nvSpPr>
          <p:cNvPr id="87" name="Google Shape;87;p17"/>
          <p:cNvSpPr txBox="1">
            <a:spLocks noGrp="1"/>
          </p:cNvSpPr>
          <p:nvPr>
            <p:ph type="subTitle" idx="1"/>
          </p:nvPr>
        </p:nvSpPr>
        <p:spPr>
          <a:xfrm>
            <a:off x="314975" y="1772300"/>
            <a:ext cx="8520600" cy="3084300"/>
          </a:xfrm>
          <a:prstGeom prst="rect">
            <a:avLst/>
          </a:prstGeom>
          <a:ln w="9525" cap="flat" cmpd="sng">
            <a:solidFill>
              <a:srgbClr val="BF2E1A"/>
            </a:solidFill>
            <a:prstDash val="solid"/>
            <a:round/>
            <a:headEnd type="none" w="sm" len="sm"/>
            <a:tailEnd type="none" w="sm" len="sm"/>
          </a:ln>
        </p:spPr>
        <p:txBody>
          <a:bodyPr spcFirstLastPara="1" wrap="square" lIns="91425" tIns="91425" rIns="91425" bIns="91425" anchor="t" anchorCtr="0">
            <a:normAutofit/>
          </a:bodyPr>
          <a:lstStyle/>
          <a:p>
            <a:pPr marL="457200" lvl="0" indent="-336550" algn="l" rtl="0">
              <a:lnSpc>
                <a:spcPct val="115000"/>
              </a:lnSpc>
              <a:spcBef>
                <a:spcPts val="0"/>
              </a:spcBef>
              <a:spcAft>
                <a:spcPts val="0"/>
              </a:spcAft>
              <a:buSzPts val="1700"/>
              <a:buFont typeface="Calibri"/>
              <a:buChar char="●"/>
            </a:pPr>
            <a:r>
              <a:rPr lang="en" sz="1700" b="1">
                <a:solidFill>
                  <a:schemeClr val="dk1"/>
                </a:solidFill>
                <a:latin typeface="Roboto"/>
                <a:ea typeface="Roboto"/>
                <a:cs typeface="Roboto"/>
                <a:sym typeface="Roboto"/>
              </a:rPr>
              <a:t>Complex problems</a:t>
            </a:r>
            <a:r>
              <a:rPr lang="en" sz="1700">
                <a:solidFill>
                  <a:schemeClr val="dk1"/>
                </a:solidFill>
                <a:latin typeface="Roboto Light"/>
                <a:ea typeface="Roboto Light"/>
                <a:cs typeface="Roboto Light"/>
                <a:sym typeface="Roboto Light"/>
              </a:rPr>
              <a:t> require more implicit knowledge, which cannot be codified.</a:t>
            </a:r>
            <a:endParaRPr sz="1700">
              <a:solidFill>
                <a:schemeClr val="dk1"/>
              </a:solidFill>
              <a:latin typeface="Roboto Light"/>
              <a:ea typeface="Roboto Light"/>
              <a:cs typeface="Roboto Light"/>
              <a:sym typeface="Roboto Light"/>
            </a:endParaRPr>
          </a:p>
          <a:p>
            <a:pPr marL="457200" lvl="0" indent="-336550" algn="l" rtl="0">
              <a:lnSpc>
                <a:spcPct val="115000"/>
              </a:lnSpc>
              <a:spcBef>
                <a:spcPts val="0"/>
              </a:spcBef>
              <a:spcAft>
                <a:spcPts val="0"/>
              </a:spcAft>
              <a:buSzPts val="1700"/>
              <a:buFont typeface="Calibri"/>
              <a:buChar char="●"/>
            </a:pPr>
            <a:r>
              <a:rPr lang="en" sz="1700" b="1">
                <a:solidFill>
                  <a:schemeClr val="dk1"/>
                </a:solidFill>
                <a:latin typeface="Roboto"/>
                <a:ea typeface="Roboto"/>
                <a:cs typeface="Roboto"/>
                <a:sym typeface="Roboto"/>
              </a:rPr>
              <a:t>Implicit knowledge</a:t>
            </a:r>
            <a:r>
              <a:rPr lang="en" sz="1700">
                <a:solidFill>
                  <a:schemeClr val="dk1"/>
                </a:solidFill>
                <a:latin typeface="Roboto Light"/>
                <a:ea typeface="Roboto Light"/>
                <a:cs typeface="Roboto Light"/>
                <a:sym typeface="Roboto Light"/>
              </a:rPr>
              <a:t> can only be shared through conversations and observation.</a:t>
            </a:r>
            <a:endParaRPr sz="1700">
              <a:solidFill>
                <a:schemeClr val="dk1"/>
              </a:solidFill>
              <a:latin typeface="Roboto Light"/>
              <a:ea typeface="Roboto Light"/>
              <a:cs typeface="Roboto Light"/>
              <a:sym typeface="Roboto Light"/>
            </a:endParaRPr>
          </a:p>
          <a:p>
            <a:pPr marL="457200" lvl="0" indent="-336550" algn="l" rtl="0">
              <a:lnSpc>
                <a:spcPct val="115000"/>
              </a:lnSpc>
              <a:spcBef>
                <a:spcPts val="0"/>
              </a:spcBef>
              <a:spcAft>
                <a:spcPts val="0"/>
              </a:spcAft>
              <a:buSzPts val="1700"/>
              <a:buFont typeface="Calibri"/>
              <a:buChar char="●"/>
            </a:pPr>
            <a:r>
              <a:rPr lang="en" sz="1700" b="1">
                <a:solidFill>
                  <a:schemeClr val="dk1"/>
                </a:solidFill>
                <a:latin typeface="Roboto"/>
                <a:ea typeface="Roboto"/>
                <a:cs typeface="Roboto"/>
                <a:sym typeface="Roboto"/>
              </a:rPr>
              <a:t>New ideas</a:t>
            </a:r>
            <a:r>
              <a:rPr lang="en" sz="1700">
                <a:solidFill>
                  <a:schemeClr val="dk1"/>
                </a:solidFill>
                <a:latin typeface="Roboto Light"/>
                <a:ea typeface="Roboto Light"/>
                <a:cs typeface="Roboto Light"/>
                <a:sym typeface="Roboto Light"/>
              </a:rPr>
              <a:t> come from diverse networks, often from outside the organization.</a:t>
            </a:r>
            <a:endParaRPr sz="1700">
              <a:solidFill>
                <a:schemeClr val="dk1"/>
              </a:solidFill>
              <a:latin typeface="Roboto Light"/>
              <a:ea typeface="Roboto Light"/>
              <a:cs typeface="Roboto Light"/>
              <a:sym typeface="Roboto Light"/>
            </a:endParaRPr>
          </a:p>
          <a:p>
            <a:pPr marL="457200" lvl="0" indent="-336550" algn="l" rtl="0">
              <a:lnSpc>
                <a:spcPct val="115000"/>
              </a:lnSpc>
              <a:spcBef>
                <a:spcPts val="0"/>
              </a:spcBef>
              <a:spcAft>
                <a:spcPts val="0"/>
              </a:spcAft>
              <a:buSzPts val="1700"/>
              <a:buFont typeface="Calibri"/>
              <a:buChar char="●"/>
            </a:pPr>
            <a:r>
              <a:rPr lang="en" sz="1700" b="1">
                <a:solidFill>
                  <a:schemeClr val="dk1"/>
                </a:solidFill>
                <a:latin typeface="Roboto"/>
                <a:ea typeface="Roboto"/>
                <a:cs typeface="Roboto"/>
                <a:sym typeface="Roboto"/>
              </a:rPr>
              <a:t>Learning is part of work</a:t>
            </a:r>
            <a:r>
              <a:rPr lang="en" sz="1700">
                <a:solidFill>
                  <a:schemeClr val="dk1"/>
                </a:solidFill>
                <a:latin typeface="Roboto Light"/>
                <a:ea typeface="Roboto Light"/>
                <a:cs typeface="Roboto Light"/>
                <a:sym typeface="Roboto Light"/>
              </a:rPr>
              <a:t>, not separate from it. Communities of practice enable the integration of work and learning.</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rgbClr val="BF2E1A"/>
              </a:buClr>
              <a:buSzPts val="1700"/>
              <a:buFont typeface="Roboto Light"/>
              <a:buChar char="●"/>
            </a:pPr>
            <a:r>
              <a:rPr lang="en" sz="1700" b="1">
                <a:solidFill>
                  <a:schemeClr val="dk1"/>
                </a:solidFill>
                <a:latin typeface="Roboto"/>
                <a:ea typeface="Roboto"/>
                <a:cs typeface="Roboto"/>
                <a:sym typeface="Roboto"/>
              </a:rPr>
              <a:t>Andragogy </a:t>
            </a:r>
            <a:r>
              <a:rPr lang="en" sz="1700">
                <a:solidFill>
                  <a:schemeClr val="dk1"/>
                </a:solidFill>
                <a:latin typeface="Roboto Light"/>
                <a:ea typeface="Roboto Light"/>
                <a:cs typeface="Roboto Light"/>
                <a:sym typeface="Roboto Light"/>
              </a:rPr>
              <a:t>is critical for instructors. Consider point of need, self-directed learning, and application of prior experience. </a:t>
            </a:r>
            <a:endParaRPr sz="1700">
              <a:solidFill>
                <a:schemeClr val="dk1"/>
              </a:solidFill>
              <a:latin typeface="Roboto Light"/>
              <a:ea typeface="Roboto Light"/>
              <a:cs typeface="Roboto Light"/>
              <a:sym typeface="Roboto Light"/>
            </a:endParaRPr>
          </a:p>
          <a:p>
            <a:pPr marL="0" lvl="0" indent="0" algn="l" rtl="0">
              <a:lnSpc>
                <a:spcPct val="115000"/>
              </a:lnSpc>
              <a:spcBef>
                <a:spcPts val="0"/>
              </a:spcBef>
              <a:spcAft>
                <a:spcPts val="0"/>
              </a:spcAft>
              <a:buNone/>
            </a:pPr>
            <a:endParaRPr sz="1700">
              <a:solidFill>
                <a:schemeClr val="dk1"/>
              </a:solidFill>
              <a:latin typeface="Roboto Light"/>
              <a:ea typeface="Roboto Light"/>
              <a:cs typeface="Roboto Light"/>
              <a:sym typeface="Roboto Light"/>
            </a:endParaRPr>
          </a:p>
        </p:txBody>
      </p:sp>
      <p:sp>
        <p:nvSpPr>
          <p:cNvPr id="88" name="Google Shape;88;p17"/>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7"/>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8"/>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ctrTitle"/>
          </p:nvPr>
        </p:nvSpPr>
        <p:spPr>
          <a:xfrm>
            <a:off x="3275" y="1138488"/>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Factors of CoP Success</a:t>
            </a:r>
            <a:endParaRPr sz="4000">
              <a:solidFill>
                <a:srgbClr val="BF2E1A"/>
              </a:solidFill>
              <a:latin typeface="Garamond"/>
              <a:ea typeface="Garamond"/>
              <a:cs typeface="Garamond"/>
              <a:sym typeface="Garamond"/>
            </a:endParaRPr>
          </a:p>
        </p:txBody>
      </p:sp>
      <p:sp>
        <p:nvSpPr>
          <p:cNvPr id="97" name="Google Shape;97;p18"/>
          <p:cNvSpPr txBox="1">
            <a:spLocks noGrp="1"/>
          </p:cNvSpPr>
          <p:nvPr>
            <p:ph type="subTitle" idx="1"/>
          </p:nvPr>
        </p:nvSpPr>
        <p:spPr>
          <a:xfrm>
            <a:off x="314975" y="2122875"/>
            <a:ext cx="8520600" cy="2062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Calibri"/>
              <a:buAutoNum type="arabicPeriod"/>
            </a:pPr>
            <a:r>
              <a:rPr lang="en" sz="1700" b="1">
                <a:solidFill>
                  <a:schemeClr val="dk1"/>
                </a:solidFill>
                <a:latin typeface="Roboto"/>
                <a:ea typeface="Roboto"/>
                <a:cs typeface="Roboto"/>
                <a:sym typeface="Roboto"/>
              </a:rPr>
              <a:t>Ownership</a:t>
            </a:r>
            <a:r>
              <a:rPr lang="en" sz="1700">
                <a:solidFill>
                  <a:schemeClr val="dk1"/>
                </a:solidFill>
                <a:latin typeface="Roboto Light"/>
                <a:ea typeface="Roboto Light"/>
                <a:cs typeface="Roboto Light"/>
                <a:sym typeface="Roboto Light"/>
              </a:rPr>
              <a:t>: Communities of practice thrive on social energy, which both derives from and creates identification. </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SzPts val="1700"/>
              <a:buFont typeface="Calibri"/>
              <a:buAutoNum type="arabicPeriod"/>
            </a:pPr>
            <a:r>
              <a:rPr lang="en" sz="1700" b="1">
                <a:solidFill>
                  <a:schemeClr val="dk1"/>
                </a:solidFill>
                <a:latin typeface="Roboto"/>
                <a:ea typeface="Roboto"/>
                <a:cs typeface="Roboto"/>
                <a:sym typeface="Roboto"/>
              </a:rPr>
              <a:t>Leadership</a:t>
            </a:r>
            <a:r>
              <a:rPr lang="en" sz="1700">
                <a:solidFill>
                  <a:schemeClr val="dk1"/>
                </a:solidFill>
                <a:latin typeface="Roboto Light"/>
                <a:ea typeface="Roboto Light"/>
                <a:cs typeface="Roboto Light"/>
                <a:sym typeface="Roboto Light"/>
              </a:rPr>
              <a:t>: The dedication and skill of people who take the initiative to nurture the community. </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SzPts val="1700"/>
              <a:buFont typeface="Calibri"/>
              <a:buAutoNum type="arabicPeriod"/>
            </a:pPr>
            <a:r>
              <a:rPr lang="en" sz="1700" b="1">
                <a:solidFill>
                  <a:schemeClr val="dk1"/>
                </a:solidFill>
                <a:latin typeface="Roboto"/>
                <a:ea typeface="Roboto"/>
                <a:cs typeface="Roboto"/>
                <a:sym typeface="Roboto"/>
              </a:rPr>
              <a:t>Time</a:t>
            </a:r>
            <a:r>
              <a:rPr lang="en" sz="1700">
                <a:solidFill>
                  <a:schemeClr val="dk1"/>
                </a:solidFill>
                <a:latin typeface="Roboto Light"/>
                <a:ea typeface="Roboto Light"/>
                <a:cs typeface="Roboto Light"/>
                <a:sym typeface="Roboto Light"/>
              </a:rPr>
              <a:t>: Because time is at such a premium, a key principle of community cultivation is to ensure “high value for time” for all those who invest themselves.</a:t>
            </a:r>
            <a:endParaRPr sz="1700">
              <a:solidFill>
                <a:schemeClr val="dk1"/>
              </a:solidFill>
              <a:latin typeface="Roboto Light"/>
              <a:ea typeface="Roboto Light"/>
              <a:cs typeface="Roboto Light"/>
              <a:sym typeface="Roboto Light"/>
            </a:endParaRPr>
          </a:p>
        </p:txBody>
      </p:sp>
      <p:sp>
        <p:nvSpPr>
          <p:cNvPr id="98" name="Google Shape;98;p18"/>
          <p:cNvSpPr/>
          <p:nvPr/>
        </p:nvSpPr>
        <p:spPr>
          <a:xfrm>
            <a:off x="-28600" y="4426900"/>
            <a:ext cx="9201900" cy="7614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8"/>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
        <p:nvSpPr>
          <p:cNvPr id="100" name="Google Shape;100;p18"/>
          <p:cNvSpPr txBox="1">
            <a:spLocks noGrp="1"/>
          </p:cNvSpPr>
          <p:nvPr>
            <p:ph type="subTitle" idx="1"/>
          </p:nvPr>
        </p:nvSpPr>
        <p:spPr>
          <a:xfrm>
            <a:off x="311700" y="4535950"/>
            <a:ext cx="8520600" cy="5433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B7B7B7"/>
                </a:solidFill>
                <a:latin typeface="Roboto Light"/>
                <a:ea typeface="Roboto Light"/>
                <a:cs typeface="Roboto Light"/>
                <a:sym typeface="Roboto Light"/>
              </a:rPr>
              <a:t>Wenger, McDermott and Snyder. Cultivating Communities of Practice: A Guide to Managing Knowledge. Cambridge, MA: Harvard Business School Press, 2002. Accessed November 30, 2014 at: </a:t>
            </a:r>
            <a:r>
              <a:rPr lang="en" sz="1000" u="sng">
                <a:solidFill>
                  <a:srgbClr val="B7B7B7"/>
                </a:solidFill>
                <a:latin typeface="Roboto Light"/>
                <a:ea typeface="Roboto Light"/>
                <a:cs typeface="Roboto Light"/>
                <a:sym typeface="Roboto Light"/>
                <a:hlinkClick r:id="rId4">
                  <a:extLst>
                    <a:ext uri="{A12FA001-AC4F-418D-AE19-62706E023703}">
                      <ahyp:hlinkClr xmlns:ahyp="http://schemas.microsoft.com/office/drawing/2018/hyperlinkcolor" val="tx"/>
                    </a:ext>
                  </a:extLst>
                </a:hlinkClick>
              </a:rPr>
              <a:t>http,//hbswk.hbs.edu/archive/2855.html</a:t>
            </a:r>
            <a:endParaRPr sz="1100">
              <a:solidFill>
                <a:srgbClr val="B7B7B7"/>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subTitle" idx="1"/>
          </p:nvPr>
        </p:nvSpPr>
        <p:spPr>
          <a:xfrm>
            <a:off x="311700" y="2054175"/>
            <a:ext cx="8520600" cy="152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400" b="1">
                <a:solidFill>
                  <a:srgbClr val="BF2E1A"/>
                </a:solidFill>
                <a:latin typeface="Garamond"/>
                <a:ea typeface="Garamond"/>
                <a:cs typeface="Garamond"/>
                <a:sym typeface="Garamond"/>
              </a:rPr>
              <a:t>Our CoP Story</a:t>
            </a:r>
            <a:endParaRPr sz="4400" b="1">
              <a:solidFill>
                <a:srgbClr val="BF2E1A"/>
              </a:solidFill>
              <a:latin typeface="Garamond"/>
              <a:ea typeface="Garamond"/>
              <a:cs typeface="Garamond"/>
              <a:sym typeface="Garamond"/>
            </a:endParaRPr>
          </a:p>
        </p:txBody>
      </p:sp>
      <p:pic>
        <p:nvPicPr>
          <p:cNvPr id="106" name="Google Shape;106;p19"/>
          <p:cNvPicPr preferRelativeResize="0"/>
          <p:nvPr/>
        </p:nvPicPr>
        <p:blipFill>
          <a:blip r:embed="rId4">
            <a:alphaModFix/>
          </a:blip>
          <a:stretch>
            <a:fillRect/>
          </a:stretch>
        </p:blipFill>
        <p:spPr>
          <a:xfrm>
            <a:off x="455280" y="421450"/>
            <a:ext cx="2114901" cy="91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0"/>
          <p:cNvSpPr/>
          <p:nvPr/>
        </p:nvSpPr>
        <p:spPr>
          <a:xfrm>
            <a:off x="-25675" y="-38525"/>
            <a:ext cx="9092100" cy="47364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txBox="1">
            <a:spLocks noGrp="1"/>
          </p:cNvSpPr>
          <p:nvPr>
            <p:ph type="ctrTitle"/>
          </p:nvPr>
        </p:nvSpPr>
        <p:spPr>
          <a:xfrm>
            <a:off x="0" y="1022013"/>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We Identified a Need</a:t>
            </a:r>
            <a:endParaRPr sz="4000">
              <a:solidFill>
                <a:srgbClr val="BF2E1A"/>
              </a:solidFill>
              <a:latin typeface="Garamond"/>
              <a:ea typeface="Garamond"/>
              <a:cs typeface="Garamond"/>
              <a:sym typeface="Garamond"/>
            </a:endParaRPr>
          </a:p>
        </p:txBody>
      </p:sp>
      <p:sp>
        <p:nvSpPr>
          <p:cNvPr id="114" name="Google Shape;114;p20"/>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0"/>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
        <p:nvSpPr>
          <p:cNvPr id="116" name="Google Shape;116;p20"/>
          <p:cNvSpPr txBox="1"/>
          <p:nvPr/>
        </p:nvSpPr>
        <p:spPr>
          <a:xfrm>
            <a:off x="513375" y="195517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Light"/>
                <a:ea typeface="Roboto Light"/>
                <a:cs typeface="Roboto Light"/>
                <a:sym typeface="Roboto Light"/>
              </a:rPr>
              <a:t>Enrollment increase</a:t>
            </a:r>
            <a:endParaRPr sz="1600">
              <a:latin typeface="Roboto Light"/>
              <a:ea typeface="Roboto Light"/>
              <a:cs typeface="Roboto Light"/>
              <a:sym typeface="Roboto Light"/>
            </a:endParaRPr>
          </a:p>
        </p:txBody>
      </p:sp>
      <p:sp>
        <p:nvSpPr>
          <p:cNvPr id="117" name="Google Shape;117;p20"/>
          <p:cNvSpPr txBox="1"/>
          <p:nvPr/>
        </p:nvSpPr>
        <p:spPr>
          <a:xfrm>
            <a:off x="513375" y="235620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Light"/>
                <a:ea typeface="Roboto Light"/>
                <a:cs typeface="Roboto Light"/>
                <a:sym typeface="Roboto Light"/>
              </a:rPr>
              <a:t>Onboarding delays</a:t>
            </a:r>
            <a:endParaRPr sz="1600">
              <a:latin typeface="Roboto Light"/>
              <a:ea typeface="Roboto Light"/>
              <a:cs typeface="Roboto Light"/>
              <a:sym typeface="Roboto Light"/>
            </a:endParaRPr>
          </a:p>
        </p:txBody>
      </p:sp>
      <p:sp>
        <p:nvSpPr>
          <p:cNvPr id="118" name="Google Shape;118;p20"/>
          <p:cNvSpPr txBox="1"/>
          <p:nvPr/>
        </p:nvSpPr>
        <p:spPr>
          <a:xfrm>
            <a:off x="513375" y="2766363"/>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Light"/>
                <a:ea typeface="Roboto Light"/>
                <a:cs typeface="Roboto Light"/>
                <a:sym typeface="Roboto Light"/>
              </a:rPr>
              <a:t>Waitlist demands</a:t>
            </a:r>
            <a:endParaRPr sz="1600">
              <a:latin typeface="Roboto Light"/>
              <a:ea typeface="Roboto Light"/>
              <a:cs typeface="Roboto Light"/>
              <a:sym typeface="Roboto Light"/>
            </a:endParaRPr>
          </a:p>
        </p:txBody>
      </p:sp>
      <p:sp>
        <p:nvSpPr>
          <p:cNvPr id="119" name="Google Shape;119;p20"/>
          <p:cNvSpPr txBox="1"/>
          <p:nvPr/>
        </p:nvSpPr>
        <p:spPr>
          <a:xfrm>
            <a:off x="2721900" y="2742863"/>
            <a:ext cx="3000000" cy="4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chemeClr val="dk1"/>
                </a:solidFill>
                <a:latin typeface="Roboto Light"/>
                <a:ea typeface="Roboto Light"/>
                <a:cs typeface="Roboto Light"/>
                <a:sym typeface="Roboto Light"/>
              </a:rPr>
              <a:t>Catalyst for late start classes</a:t>
            </a:r>
            <a:endParaRPr sz="1700">
              <a:solidFill>
                <a:schemeClr val="dk1"/>
              </a:solidFill>
              <a:latin typeface="Roboto Light"/>
              <a:ea typeface="Roboto Light"/>
              <a:cs typeface="Roboto Light"/>
              <a:sym typeface="Roboto Light"/>
            </a:endParaRPr>
          </a:p>
        </p:txBody>
      </p:sp>
      <p:sp>
        <p:nvSpPr>
          <p:cNvPr id="120" name="Google Shape;120;p20"/>
          <p:cNvSpPr txBox="1"/>
          <p:nvPr/>
        </p:nvSpPr>
        <p:spPr>
          <a:xfrm>
            <a:off x="6173300" y="2765963"/>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Light"/>
                <a:ea typeface="Roboto Light"/>
                <a:cs typeface="Roboto Light"/>
                <a:sym typeface="Roboto Light"/>
              </a:rPr>
              <a:t>Poor Success data </a:t>
            </a:r>
            <a:endParaRPr sz="1600">
              <a:latin typeface="Roboto Light"/>
              <a:ea typeface="Roboto Light"/>
              <a:cs typeface="Roboto Light"/>
              <a:sym typeface="Roboto Light"/>
            </a:endParaRPr>
          </a:p>
        </p:txBody>
      </p:sp>
      <p:cxnSp>
        <p:nvCxnSpPr>
          <p:cNvPr id="121" name="Google Shape;121;p20"/>
          <p:cNvCxnSpPr/>
          <p:nvPr/>
        </p:nvCxnSpPr>
        <p:spPr>
          <a:xfrm>
            <a:off x="667512" y="3600775"/>
            <a:ext cx="7524000" cy="0"/>
          </a:xfrm>
          <a:prstGeom prst="straightConnector1">
            <a:avLst/>
          </a:prstGeom>
          <a:noFill/>
          <a:ln w="114300" cap="flat" cmpd="sng">
            <a:solidFill>
              <a:srgbClr val="BF2E1A"/>
            </a:solidFill>
            <a:prstDash val="solid"/>
            <a:round/>
            <a:headEnd type="none" w="med" len="med"/>
            <a:tailEnd type="triangle" w="med" len="med"/>
          </a:ln>
        </p:spPr>
      </p:cxnSp>
      <p:cxnSp>
        <p:nvCxnSpPr>
          <p:cNvPr id="122" name="Google Shape;122;p20"/>
          <p:cNvCxnSpPr/>
          <p:nvPr/>
        </p:nvCxnSpPr>
        <p:spPr>
          <a:xfrm>
            <a:off x="1300450" y="3232075"/>
            <a:ext cx="9600" cy="368700"/>
          </a:xfrm>
          <a:prstGeom prst="straightConnector1">
            <a:avLst/>
          </a:prstGeom>
          <a:noFill/>
          <a:ln w="38100" cap="flat" cmpd="sng">
            <a:solidFill>
              <a:schemeClr val="dk2"/>
            </a:solidFill>
            <a:prstDash val="solid"/>
            <a:round/>
            <a:headEnd type="none" w="med" len="med"/>
            <a:tailEnd type="none" w="med" len="med"/>
          </a:ln>
        </p:spPr>
      </p:cxnSp>
      <p:cxnSp>
        <p:nvCxnSpPr>
          <p:cNvPr id="123" name="Google Shape;123;p20"/>
          <p:cNvCxnSpPr/>
          <p:nvPr/>
        </p:nvCxnSpPr>
        <p:spPr>
          <a:xfrm flipH="1">
            <a:off x="3688800" y="3199813"/>
            <a:ext cx="456600" cy="382200"/>
          </a:xfrm>
          <a:prstGeom prst="bentConnector3">
            <a:avLst>
              <a:gd name="adj1" fmla="val -936"/>
            </a:avLst>
          </a:prstGeom>
          <a:noFill/>
          <a:ln w="76200" cap="flat" cmpd="sng">
            <a:solidFill>
              <a:srgbClr val="BF2E1A"/>
            </a:solidFill>
            <a:prstDash val="solid"/>
            <a:round/>
            <a:headEnd type="none" w="med" len="med"/>
            <a:tailEnd type="none" w="med" len="med"/>
          </a:ln>
        </p:spPr>
      </p:cxnSp>
      <p:cxnSp>
        <p:nvCxnSpPr>
          <p:cNvPr id="124" name="Google Shape;124;p20"/>
          <p:cNvCxnSpPr/>
          <p:nvPr/>
        </p:nvCxnSpPr>
        <p:spPr>
          <a:xfrm flipH="1">
            <a:off x="849175" y="3199813"/>
            <a:ext cx="456600" cy="382200"/>
          </a:xfrm>
          <a:prstGeom prst="bentConnector3">
            <a:avLst>
              <a:gd name="adj1" fmla="val -936"/>
            </a:avLst>
          </a:prstGeom>
          <a:noFill/>
          <a:ln w="76200" cap="flat" cmpd="sng">
            <a:solidFill>
              <a:srgbClr val="BF2E1A"/>
            </a:solidFill>
            <a:prstDash val="solid"/>
            <a:round/>
            <a:headEnd type="none" w="med" len="med"/>
            <a:tailEnd type="none" w="med" len="med"/>
          </a:ln>
        </p:spPr>
      </p:cxnSp>
      <p:cxnSp>
        <p:nvCxnSpPr>
          <p:cNvPr id="125" name="Google Shape;125;p20"/>
          <p:cNvCxnSpPr/>
          <p:nvPr/>
        </p:nvCxnSpPr>
        <p:spPr>
          <a:xfrm flipH="1">
            <a:off x="6613875" y="3199813"/>
            <a:ext cx="456600" cy="382200"/>
          </a:xfrm>
          <a:prstGeom prst="bentConnector3">
            <a:avLst>
              <a:gd name="adj1" fmla="val -936"/>
            </a:avLst>
          </a:prstGeom>
          <a:noFill/>
          <a:ln w="76200" cap="flat" cmpd="sng">
            <a:solidFill>
              <a:srgbClr val="BF2E1A"/>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1"/>
          <p:cNvSpPr/>
          <p:nvPr/>
        </p:nvSpPr>
        <p:spPr>
          <a:xfrm>
            <a:off x="-25675" y="-38525"/>
            <a:ext cx="9201900" cy="5226900"/>
          </a:xfrm>
          <a:prstGeom prst="rect">
            <a:avLst/>
          </a:prstGeom>
          <a:solidFill>
            <a:srgbClr val="FFFFFF">
              <a:alpha val="9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p:nvPr/>
        </p:nvSpPr>
        <p:spPr>
          <a:xfrm>
            <a:off x="-6075" y="-12850"/>
            <a:ext cx="9156850" cy="976050"/>
          </a:xfrm>
          <a:prstGeom prst="flowChartOffpageConnector">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1"/>
          <p:cNvSpPr txBox="1">
            <a:spLocks noGrp="1"/>
          </p:cNvSpPr>
          <p:nvPr>
            <p:ph type="ctrTitle"/>
          </p:nvPr>
        </p:nvSpPr>
        <p:spPr>
          <a:xfrm>
            <a:off x="0" y="869613"/>
            <a:ext cx="91440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a:solidFill>
                  <a:srgbClr val="BF2E1A"/>
                </a:solidFill>
                <a:latin typeface="Garamond"/>
                <a:ea typeface="Garamond"/>
                <a:cs typeface="Garamond"/>
                <a:sym typeface="Garamond"/>
              </a:rPr>
              <a:t>Steps to Creation</a:t>
            </a:r>
            <a:endParaRPr sz="4000">
              <a:solidFill>
                <a:srgbClr val="BF2E1A"/>
              </a:solidFill>
              <a:latin typeface="Garamond"/>
              <a:ea typeface="Garamond"/>
              <a:cs typeface="Garamond"/>
              <a:sym typeface="Garamond"/>
            </a:endParaRPr>
          </a:p>
        </p:txBody>
      </p:sp>
      <p:sp>
        <p:nvSpPr>
          <p:cNvPr id="133" name="Google Shape;133;p21"/>
          <p:cNvSpPr txBox="1">
            <a:spLocks noGrp="1"/>
          </p:cNvSpPr>
          <p:nvPr>
            <p:ph type="subTitle" idx="1"/>
          </p:nvPr>
        </p:nvSpPr>
        <p:spPr>
          <a:xfrm>
            <a:off x="551413" y="1736475"/>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Determine the need, looking for gaps, needs assessments, FAQs, HelpDesk, etc.</a:t>
            </a:r>
            <a:endParaRPr sz="1700">
              <a:solidFill>
                <a:schemeClr val="dk1"/>
              </a:solidFill>
              <a:latin typeface="Roboto Light"/>
              <a:ea typeface="Roboto Light"/>
              <a:cs typeface="Roboto Light"/>
              <a:sym typeface="Roboto Light"/>
            </a:endParaRPr>
          </a:p>
        </p:txBody>
      </p:sp>
      <p:sp>
        <p:nvSpPr>
          <p:cNvPr id="134" name="Google Shape;134;p21"/>
          <p:cNvSpPr/>
          <p:nvPr/>
        </p:nvSpPr>
        <p:spPr>
          <a:xfrm>
            <a:off x="-28600" y="4950725"/>
            <a:ext cx="9201900" cy="237600"/>
          </a:xfrm>
          <a:prstGeom prst="rect">
            <a:avLst/>
          </a:prstGeom>
          <a:solidFill>
            <a:srgbClr val="BF2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1"/>
          <p:cNvPicPr preferRelativeResize="0"/>
          <p:nvPr/>
        </p:nvPicPr>
        <p:blipFill rotWithShape="1">
          <a:blip r:embed="rId3">
            <a:alphaModFix/>
          </a:blip>
          <a:srcRect r="58440"/>
          <a:stretch/>
        </p:blipFill>
        <p:spPr>
          <a:xfrm>
            <a:off x="3813800" y="179800"/>
            <a:ext cx="1516400" cy="648550"/>
          </a:xfrm>
          <a:prstGeom prst="rect">
            <a:avLst/>
          </a:prstGeom>
          <a:noFill/>
          <a:ln>
            <a:noFill/>
          </a:ln>
        </p:spPr>
      </p:pic>
      <p:sp>
        <p:nvSpPr>
          <p:cNvPr id="136" name="Google Shape;136;p21"/>
          <p:cNvSpPr txBox="1">
            <a:spLocks noGrp="1"/>
          </p:cNvSpPr>
          <p:nvPr>
            <p:ph type="subTitle" idx="1"/>
          </p:nvPr>
        </p:nvSpPr>
        <p:spPr>
          <a:xfrm>
            <a:off x="3440550" y="1736475"/>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Gather research on the topic, and make an outline. </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4-6 weeks works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Short is better</a:t>
            </a:r>
            <a:endParaRPr sz="1700">
              <a:solidFill>
                <a:schemeClr val="dk1"/>
              </a:solidFill>
              <a:latin typeface="Roboto Light"/>
              <a:ea typeface="Roboto Light"/>
              <a:cs typeface="Roboto Light"/>
              <a:sym typeface="Roboto Light"/>
            </a:endParaRPr>
          </a:p>
        </p:txBody>
      </p:sp>
      <p:sp>
        <p:nvSpPr>
          <p:cNvPr id="137" name="Google Shape;137;p21"/>
          <p:cNvSpPr txBox="1">
            <a:spLocks noGrp="1"/>
          </p:cNvSpPr>
          <p:nvPr>
            <p:ph type="subTitle" idx="1"/>
          </p:nvPr>
        </p:nvSpPr>
        <p:spPr>
          <a:xfrm>
            <a:off x="6329688" y="1736475"/>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Generate Discussion questions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Self reflection</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General group discussion</a:t>
            </a:r>
            <a:endParaRPr sz="1700">
              <a:solidFill>
                <a:schemeClr val="dk1"/>
              </a:solidFill>
              <a:latin typeface="Roboto Light"/>
              <a:ea typeface="Roboto Light"/>
              <a:cs typeface="Roboto Light"/>
              <a:sym typeface="Roboto Light"/>
            </a:endParaRPr>
          </a:p>
        </p:txBody>
      </p:sp>
      <p:sp>
        <p:nvSpPr>
          <p:cNvPr id="138" name="Google Shape;138;p21"/>
          <p:cNvSpPr txBox="1">
            <a:spLocks noGrp="1"/>
          </p:cNvSpPr>
          <p:nvPr>
            <p:ph type="ctrTitle"/>
          </p:nvPr>
        </p:nvSpPr>
        <p:spPr>
          <a:xfrm>
            <a:off x="-181000" y="1638000"/>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1</a:t>
            </a:r>
            <a:endParaRPr sz="4000" b="1">
              <a:solidFill>
                <a:srgbClr val="BF2E1A"/>
              </a:solidFill>
              <a:latin typeface="Garamond"/>
              <a:ea typeface="Garamond"/>
              <a:cs typeface="Garamond"/>
              <a:sym typeface="Garamond"/>
            </a:endParaRPr>
          </a:p>
        </p:txBody>
      </p:sp>
      <p:sp>
        <p:nvSpPr>
          <p:cNvPr id="139" name="Google Shape;139;p21"/>
          <p:cNvSpPr txBox="1">
            <a:spLocks noGrp="1"/>
          </p:cNvSpPr>
          <p:nvPr>
            <p:ph type="ctrTitle"/>
          </p:nvPr>
        </p:nvSpPr>
        <p:spPr>
          <a:xfrm>
            <a:off x="2711563" y="1638000"/>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2</a:t>
            </a:r>
            <a:endParaRPr sz="4000" b="1">
              <a:solidFill>
                <a:srgbClr val="BF2E1A"/>
              </a:solidFill>
              <a:latin typeface="Garamond"/>
              <a:ea typeface="Garamond"/>
              <a:cs typeface="Garamond"/>
              <a:sym typeface="Garamond"/>
            </a:endParaRPr>
          </a:p>
        </p:txBody>
      </p:sp>
      <p:sp>
        <p:nvSpPr>
          <p:cNvPr id="140" name="Google Shape;140;p21"/>
          <p:cNvSpPr txBox="1">
            <a:spLocks noGrp="1"/>
          </p:cNvSpPr>
          <p:nvPr>
            <p:ph type="ctrTitle"/>
          </p:nvPr>
        </p:nvSpPr>
        <p:spPr>
          <a:xfrm>
            <a:off x="5604125" y="1638000"/>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3</a:t>
            </a:r>
            <a:endParaRPr sz="4000" b="1">
              <a:solidFill>
                <a:srgbClr val="BF2E1A"/>
              </a:solidFill>
              <a:latin typeface="Garamond"/>
              <a:ea typeface="Garamond"/>
              <a:cs typeface="Garamond"/>
              <a:sym typeface="Garamond"/>
            </a:endParaRPr>
          </a:p>
        </p:txBody>
      </p:sp>
      <p:sp>
        <p:nvSpPr>
          <p:cNvPr id="141" name="Google Shape;141;p21"/>
          <p:cNvSpPr txBox="1">
            <a:spLocks noGrp="1"/>
          </p:cNvSpPr>
          <p:nvPr>
            <p:ph type="subTitle" idx="1"/>
          </p:nvPr>
        </p:nvSpPr>
        <p:spPr>
          <a:xfrm>
            <a:off x="3443813" y="3461050"/>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Create a call-out for participants</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Availability</a:t>
            </a:r>
            <a:endParaRPr sz="1700">
              <a:solidFill>
                <a:schemeClr val="dk1"/>
              </a:solidFill>
              <a:latin typeface="Roboto Light"/>
              <a:ea typeface="Roboto Light"/>
              <a:cs typeface="Roboto Light"/>
              <a:sym typeface="Roboto Light"/>
            </a:endParaRPr>
          </a:p>
          <a:p>
            <a:pPr marL="457200" lvl="0" indent="-336550" algn="l" rtl="0">
              <a:spcBef>
                <a:spcPts val="0"/>
              </a:spcBef>
              <a:spcAft>
                <a:spcPts val="0"/>
              </a:spcAft>
              <a:buClr>
                <a:schemeClr val="dk1"/>
              </a:buClr>
              <a:buSzPts val="1700"/>
              <a:buFont typeface="Roboto Light"/>
              <a:buChar char="●"/>
            </a:pPr>
            <a:r>
              <a:rPr lang="en" sz="1700">
                <a:solidFill>
                  <a:schemeClr val="dk1"/>
                </a:solidFill>
                <a:latin typeface="Roboto Light"/>
                <a:ea typeface="Roboto Light"/>
                <a:cs typeface="Roboto Light"/>
                <a:sym typeface="Roboto Light"/>
              </a:rPr>
              <a:t>Facilitator</a:t>
            </a:r>
            <a:endParaRPr sz="1700">
              <a:solidFill>
                <a:schemeClr val="dk1"/>
              </a:solidFill>
              <a:latin typeface="Roboto Light"/>
              <a:ea typeface="Roboto Light"/>
              <a:cs typeface="Roboto Light"/>
              <a:sym typeface="Roboto Light"/>
            </a:endParaRPr>
          </a:p>
        </p:txBody>
      </p:sp>
      <p:sp>
        <p:nvSpPr>
          <p:cNvPr id="142" name="Google Shape;142;p21"/>
          <p:cNvSpPr txBox="1">
            <a:spLocks noGrp="1"/>
          </p:cNvSpPr>
          <p:nvPr>
            <p:ph type="subTitle" idx="1"/>
          </p:nvPr>
        </p:nvSpPr>
        <p:spPr>
          <a:xfrm>
            <a:off x="551400" y="3461050"/>
            <a:ext cx="22629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Determine the best time of the semester for point-of-need. </a:t>
            </a:r>
            <a:endParaRPr sz="1700">
              <a:solidFill>
                <a:schemeClr val="dk1"/>
              </a:solidFill>
              <a:latin typeface="Roboto Light"/>
              <a:ea typeface="Roboto Light"/>
              <a:cs typeface="Roboto Light"/>
              <a:sym typeface="Roboto Light"/>
            </a:endParaRPr>
          </a:p>
        </p:txBody>
      </p:sp>
      <p:sp>
        <p:nvSpPr>
          <p:cNvPr id="143" name="Google Shape;143;p21"/>
          <p:cNvSpPr txBox="1">
            <a:spLocks noGrp="1"/>
          </p:cNvSpPr>
          <p:nvPr>
            <p:ph type="subTitle" idx="1"/>
          </p:nvPr>
        </p:nvSpPr>
        <p:spPr>
          <a:xfrm>
            <a:off x="6329700" y="3461050"/>
            <a:ext cx="2472600" cy="27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latin typeface="Roboto Light"/>
                <a:ea typeface="Roboto Light"/>
                <a:cs typeface="Roboto Light"/>
                <a:sym typeface="Roboto Light"/>
              </a:rPr>
              <a:t>Form groups of 6-8 for best discussions (and to address drop outs) </a:t>
            </a:r>
            <a:endParaRPr sz="1700">
              <a:solidFill>
                <a:schemeClr val="dk1"/>
              </a:solidFill>
              <a:latin typeface="Roboto Light"/>
              <a:ea typeface="Roboto Light"/>
              <a:cs typeface="Roboto Light"/>
              <a:sym typeface="Roboto Light"/>
            </a:endParaRPr>
          </a:p>
        </p:txBody>
      </p:sp>
      <p:sp>
        <p:nvSpPr>
          <p:cNvPr id="144" name="Google Shape;144;p21"/>
          <p:cNvSpPr txBox="1">
            <a:spLocks noGrp="1"/>
          </p:cNvSpPr>
          <p:nvPr>
            <p:ph type="ctrTitle"/>
          </p:nvPr>
        </p:nvSpPr>
        <p:spPr>
          <a:xfrm>
            <a:off x="-181000" y="3362575"/>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4</a:t>
            </a:r>
            <a:endParaRPr sz="4000" b="1">
              <a:solidFill>
                <a:srgbClr val="BF2E1A"/>
              </a:solidFill>
              <a:latin typeface="Garamond"/>
              <a:ea typeface="Garamond"/>
              <a:cs typeface="Garamond"/>
              <a:sym typeface="Garamond"/>
            </a:endParaRPr>
          </a:p>
        </p:txBody>
      </p:sp>
      <p:sp>
        <p:nvSpPr>
          <p:cNvPr id="145" name="Google Shape;145;p21"/>
          <p:cNvSpPr txBox="1">
            <a:spLocks noGrp="1"/>
          </p:cNvSpPr>
          <p:nvPr>
            <p:ph type="ctrTitle"/>
          </p:nvPr>
        </p:nvSpPr>
        <p:spPr>
          <a:xfrm>
            <a:off x="2711563" y="3362575"/>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5</a:t>
            </a:r>
            <a:endParaRPr sz="4000" b="1">
              <a:solidFill>
                <a:srgbClr val="BF2E1A"/>
              </a:solidFill>
              <a:latin typeface="Garamond"/>
              <a:ea typeface="Garamond"/>
              <a:cs typeface="Garamond"/>
              <a:sym typeface="Garamond"/>
            </a:endParaRPr>
          </a:p>
        </p:txBody>
      </p:sp>
      <p:sp>
        <p:nvSpPr>
          <p:cNvPr id="146" name="Google Shape;146;p21"/>
          <p:cNvSpPr txBox="1">
            <a:spLocks noGrp="1"/>
          </p:cNvSpPr>
          <p:nvPr>
            <p:ph type="ctrTitle"/>
          </p:nvPr>
        </p:nvSpPr>
        <p:spPr>
          <a:xfrm>
            <a:off x="5604125" y="3362575"/>
            <a:ext cx="1202700" cy="809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b="1">
                <a:solidFill>
                  <a:srgbClr val="BF2E1A"/>
                </a:solidFill>
                <a:latin typeface="Garamond"/>
                <a:ea typeface="Garamond"/>
                <a:cs typeface="Garamond"/>
                <a:sym typeface="Garamond"/>
              </a:rPr>
              <a:t>6</a:t>
            </a:r>
            <a:endParaRPr sz="4000" b="1">
              <a:solidFill>
                <a:srgbClr val="BF2E1A"/>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1444</Words>
  <Application>Microsoft Office PowerPoint</Application>
  <PresentationFormat>On-screen Show (16:9)</PresentationFormat>
  <Paragraphs>202</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Garamond</vt:lpstr>
      <vt:lpstr>Roboto Light</vt:lpstr>
      <vt:lpstr>Arial</vt:lpstr>
      <vt:lpstr>Calibri</vt:lpstr>
      <vt:lpstr>Roboto</vt:lpstr>
      <vt:lpstr>Simple Light</vt:lpstr>
      <vt:lpstr>PowerPoint Presentation</vt:lpstr>
      <vt:lpstr>PowerPoint Presentation</vt:lpstr>
      <vt:lpstr>PowerPoint Presentation</vt:lpstr>
      <vt:lpstr>What is a CoP?</vt:lpstr>
      <vt:lpstr>Why CoPs Work?</vt:lpstr>
      <vt:lpstr>Factors of CoP Success</vt:lpstr>
      <vt:lpstr>PowerPoint Presentation</vt:lpstr>
      <vt:lpstr>We Identified a Need</vt:lpstr>
      <vt:lpstr>Steps to Creation</vt:lpstr>
      <vt:lpstr>Steps to Creation</vt:lpstr>
      <vt:lpstr>PowerPoint Presentation</vt:lpstr>
      <vt:lpstr>What are the benefits of our CoP Structure?</vt:lpstr>
      <vt:lpstr>The Feedback</vt:lpstr>
      <vt:lpstr>PowerPoint Presentation</vt:lpstr>
      <vt:lpstr>PowerPoint Presentation</vt:lpstr>
      <vt:lpstr>CoP Activities</vt:lpstr>
      <vt:lpstr>Participation Credit</vt:lpstr>
      <vt:lpstr>Facilitators</vt:lpstr>
      <vt:lpstr>Types of Research</vt:lpstr>
      <vt:lpstr>Designing for Online Participation</vt:lpstr>
      <vt:lpstr>Types of Data to Collect</vt:lpstr>
      <vt:lpstr>Make a Legacy Plan</vt:lpstr>
      <vt:lpstr>PowerPoint Presentation</vt:lpstr>
      <vt:lpstr>Engagement</vt:lpstr>
      <vt:lpstr>PowerPoint Presentation</vt:lpstr>
      <vt:lpstr>Equity</vt:lpstr>
      <vt:lpstr>PowerPoint Presentation</vt:lpstr>
      <vt:lpstr>Technology</vt:lpstr>
      <vt:lpstr>PowerPoint Presentation</vt:lpstr>
      <vt:lpstr>PowerPoint Presentation</vt:lpstr>
      <vt:lpstr>Expansion of CoPs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Ewing, Corinne</cp:lastModifiedBy>
  <cp:revision>1</cp:revision>
  <dcterms:modified xsi:type="dcterms:W3CDTF">2023-10-31T17:15:39Z</dcterms:modified>
</cp:coreProperties>
</file>